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68" r:id="rId2"/>
    <p:sldId id="269" r:id="rId3"/>
    <p:sldId id="270" r:id="rId4"/>
    <p:sldId id="271" r:id="rId5"/>
    <p:sldId id="273" r:id="rId6"/>
    <p:sldId id="275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2" r:id="rId28"/>
    <p:sldId id="303" r:id="rId29"/>
    <p:sldId id="304" r:id="rId30"/>
    <p:sldId id="305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34" r:id="rId45"/>
    <p:sldId id="333" r:id="rId46"/>
    <p:sldId id="332" r:id="rId47"/>
    <p:sldId id="331" r:id="rId48"/>
    <p:sldId id="330" r:id="rId49"/>
    <p:sldId id="329" r:id="rId50"/>
    <p:sldId id="327" r:id="rId51"/>
    <p:sldId id="328" r:id="rId52"/>
    <p:sldId id="326" r:id="rId53"/>
    <p:sldId id="323" r:id="rId54"/>
    <p:sldId id="325" r:id="rId55"/>
    <p:sldId id="32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68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9D674-8612-4C04-9E28-58D5ABB5FE7D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4AA9B-B3C2-4F82-A6EF-663DA5AA51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60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E1445-2635-4FEC-BD0E-EF151CA8D967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BC63D-7A52-4680-9618-0C8AEDD61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21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smbn.ru/" TargetMode="Externa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smbn.ru/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8" y="250720"/>
            <a:ext cx="9144000" cy="522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48300"/>
            <a:ext cx="914399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2503" b="-6071"/>
          <a:stretch/>
        </p:blipFill>
        <p:spPr>
          <a:xfrm>
            <a:off x="8316416" y="130362"/>
            <a:ext cx="644086" cy="12301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62514" y="130363"/>
            <a:ext cx="3557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457200"/>
            <a:r>
              <a:rPr lang="ru-RU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</a:t>
            </a:r>
          </a:p>
          <a:p>
            <a:pPr lvl="0" algn="r" defTabSz="457200"/>
            <a:r>
              <a:rPr lang="ru-RU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поддержки предпринимательства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003790" cy="13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43435" y="178421"/>
            <a:ext cx="8844450" cy="2734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49580" algn="just">
              <a:lnSpc>
                <a:spcPct val="122200"/>
              </a:lnSpc>
            </a:pPr>
            <a:r>
              <a:rPr lang="ru-RU" sz="16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Карта переместится, и город Иваново будет расположен в центре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/>
          <p:nvPr/>
        </p:nvSpPr>
        <p:spPr>
          <a:xfrm>
            <a:off x="267631" y="193288"/>
            <a:ext cx="835226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отбора</a:t>
            </a:r>
            <a:r>
              <a:rPr sz="1600" b="1" spc="-15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5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бизнес-идеи</a:t>
            </a:r>
            <a:r>
              <a:rPr sz="16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spc="-5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lang="ru-RU" sz="1600" b="1" spc="-5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lang="ru-RU" sz="1600" b="1" spc="-5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2"/>
          <p:cNvSpPr txBox="1"/>
          <p:nvPr/>
        </p:nvSpPr>
        <p:spPr>
          <a:xfrm>
            <a:off x="364273" y="574907"/>
            <a:ext cx="8352263" cy="1200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+mj-lt"/>
              <a:buAutoNum type="arabicPeriod"/>
            </a:pPr>
            <a:endParaRPr lang="ru-RU" sz="13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indent="-342900">
              <a:lnSpc>
                <a:spcPct val="100000"/>
              </a:lnSpc>
            </a:pPr>
            <a:r>
              <a:rPr lang="ru-RU" sz="13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1. Выберите пункт «Выбор бизнеса по соотношению спроса и предложения»</a:t>
            </a:r>
          </a:p>
          <a:p>
            <a:pPr marL="355600" indent="-342900">
              <a:lnSpc>
                <a:spcPct val="100000"/>
              </a:lnSpc>
              <a:buFont typeface="Wingdings" pitchFamily="2" charset="2"/>
              <a:buChar char="ü"/>
            </a:pPr>
            <a:endParaRPr lang="ru-RU" sz="13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indent="-342900">
              <a:lnSpc>
                <a:spcPct val="100000"/>
              </a:lnSpc>
              <a:buFont typeface="Wingdings" pitchFamily="2" charset="2"/>
              <a:buChar char="ü"/>
            </a:pPr>
            <a:endParaRPr lang="ru-RU" sz="13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indent="-342900">
              <a:lnSpc>
                <a:spcPct val="100000"/>
              </a:lnSpc>
            </a:pPr>
            <a:r>
              <a:rPr lang="ru-RU" sz="13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2. Выберите район по соотношению спроса и предложения</a:t>
            </a:r>
          </a:p>
          <a:p>
            <a:pPr marL="355600" indent="-342900">
              <a:lnSpc>
                <a:spcPct val="100000"/>
              </a:lnSpc>
            </a:pPr>
            <a:r>
              <a:rPr lang="ru-RU" sz="13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3. Изучите список Топ-7 видов бизнеса для данного района города</a:t>
            </a:r>
          </a:p>
        </p:txBody>
      </p:sp>
      <p:sp>
        <p:nvSpPr>
          <p:cNvPr id="7" name="object 6"/>
          <p:cNvSpPr/>
          <p:nvPr/>
        </p:nvSpPr>
        <p:spPr>
          <a:xfrm>
            <a:off x="6898292" y="0"/>
            <a:ext cx="2245708" cy="18325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54" y="1916832"/>
            <a:ext cx="9168754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4195" y="2"/>
            <a:ext cx="5642517" cy="45056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ВЫБОР ЛОКАЦИИ И ОЦЕНКА КОНКУРЕНТОВ</a:t>
            </a:r>
            <a:endParaRPr lang="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421" y="901957"/>
            <a:ext cx="8820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indent="449580">
              <a:lnSpc>
                <a:spcPct val="100000"/>
              </a:lnSpc>
              <a:spcBef>
                <a:spcPts val="45"/>
              </a:spcBef>
            </a:pP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539" y="495800"/>
            <a:ext cx="8809463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49580" algn="just">
              <a:lnSpc>
                <a:spcPct val="122200"/>
              </a:lnSpc>
            </a:pP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места </a:t>
            </a: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потенциального расположения бизнеса на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карте </a:t>
            </a: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будущих</a:t>
            </a:r>
            <a:r>
              <a:rPr lang="ru-RU" b="1" i="1" spc="2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конкурентов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1"/>
          <p:cNvSpPr txBox="1"/>
          <p:nvPr/>
        </p:nvSpPr>
        <p:spPr>
          <a:xfrm>
            <a:off x="214282" y="1142984"/>
            <a:ext cx="859858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Выберите интересующий Вас </a:t>
            </a:r>
            <a:r>
              <a:rPr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</a:t>
            </a:r>
            <a:r>
              <a:rPr b="1" spc="-9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бизнеса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</a:t>
            </a:r>
            <a:r>
              <a:rPr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перечня </a:t>
            </a:r>
            <a:r>
              <a:rPr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Топ-7 </a:t>
            </a:r>
            <a:r>
              <a:rPr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видов бизнеса </a:t>
            </a:r>
            <a:r>
              <a:rPr b="1" spc="-5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данного</a:t>
            </a:r>
            <a:r>
              <a:rPr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b="1" spc="-6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(на примере </a:t>
            </a:r>
            <a:r>
              <a:rPr lang="ru-RU" sz="1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«Стоматологический </a:t>
            </a:r>
            <a:r>
              <a:rPr lang="ru-RU" sz="1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центр», Массовая)</a:t>
            </a:r>
            <a:endParaRPr sz="1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3353"/>
            <a:ext cx="9144002" cy="494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421" y="901957"/>
            <a:ext cx="8820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indent="449580">
              <a:lnSpc>
                <a:spcPct val="100000"/>
              </a:lnSpc>
              <a:spcBef>
                <a:spcPts val="45"/>
              </a:spcBef>
            </a:pP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17"/>
          <p:cNvSpPr txBox="1"/>
          <p:nvPr/>
        </p:nvSpPr>
        <p:spPr>
          <a:xfrm>
            <a:off x="173227" y="192893"/>
            <a:ext cx="8547028" cy="287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Изучите</a:t>
            </a:r>
            <a:r>
              <a:rPr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расположение</a:t>
            </a:r>
            <a:r>
              <a:rPr b="1" spc="-4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5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конкурентов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7"/>
          <p:cNvSpPr txBox="1"/>
          <p:nvPr/>
        </p:nvSpPr>
        <p:spPr>
          <a:xfrm>
            <a:off x="173227" y="192893"/>
            <a:ext cx="8547028" cy="287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3</a:t>
            </a:r>
            <a:r>
              <a:rPr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Изучите</a:t>
            </a:r>
            <a:r>
              <a:rPr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показатели спроса и предложения для выбранной позиции</a:t>
            </a:r>
            <a:endParaRPr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80152"/>
            <a:ext cx="6606622" cy="93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1699"/>
              </a:lnSpc>
            </a:pPr>
            <a:r>
              <a:rPr lang="ru-RU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Измените место расположения</a:t>
            </a:r>
            <a:r>
              <a:rPr lang="ru-RU" b="1" spc="-5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бизнеса,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 параметры спроса и</a:t>
            </a:r>
            <a:r>
              <a:rPr lang="ru-RU" b="1" spc="-9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предложения не станут </a:t>
            </a:r>
            <a:r>
              <a:rPr lang="ru-RU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Вас</a:t>
            </a:r>
            <a:r>
              <a:rPr lang="ru-RU" b="1" spc="-8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приемлемыми</a:t>
            </a:r>
          </a:p>
          <a:p>
            <a:pPr marL="12700">
              <a:lnSpc>
                <a:spcPct val="100000"/>
              </a:lnSpc>
            </a:pP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421" y="901957"/>
            <a:ext cx="8820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indent="449580">
              <a:lnSpc>
                <a:spcPct val="100000"/>
              </a:lnSpc>
              <a:spcBef>
                <a:spcPts val="45"/>
              </a:spcBef>
            </a:pP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17"/>
          <p:cNvSpPr txBox="1"/>
          <p:nvPr/>
        </p:nvSpPr>
        <p:spPr>
          <a:xfrm>
            <a:off x="173227" y="192893"/>
            <a:ext cx="854702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Информация о потенциальном конкуренте </a:t>
            </a:r>
            <a:r>
              <a:rPr lang="ru-RU" i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(на примере «</a:t>
            </a:r>
            <a:r>
              <a:rPr lang="ru-RU" i="1" spc="-5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МедиаДент</a:t>
            </a:r>
            <a:r>
              <a:rPr lang="ru-RU" i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i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стоматологический центр </a:t>
            </a:r>
            <a:r>
              <a:rPr lang="ru-RU" i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957"/>
            <a:ext cx="9144000" cy="595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4195" y="2"/>
            <a:ext cx="5642517" cy="45056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РАСЧЕТ ПРИМЕРНОГО БИЗНЕС-ПЛАНА</a:t>
            </a:r>
            <a:endParaRPr lang="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421" y="901957"/>
            <a:ext cx="8820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indent="449580">
              <a:lnSpc>
                <a:spcPct val="100000"/>
              </a:lnSpc>
              <a:spcBef>
                <a:spcPts val="45"/>
              </a:spcBef>
            </a:pP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539" y="495799"/>
            <a:ext cx="8809463" cy="110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49580" algn="just">
              <a:lnSpc>
                <a:spcPct val="122200"/>
              </a:lnSpc>
            </a:pP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Сервисы Портала позволяют составить типовой бизнес-план для выбранного вида бизнеса в автоматическом режиме, на основе данных о выбранном виде и месте размещения бизнеса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857224" y="2974619"/>
            <a:ext cx="2108844" cy="1373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4603742" y="1365854"/>
            <a:ext cx="2147570" cy="603673"/>
          </a:xfrm>
          <a:custGeom>
            <a:avLst/>
            <a:gdLst/>
            <a:ahLst/>
            <a:cxnLst/>
            <a:rect l="l" t="t" r="r" b="b"/>
            <a:pathLst>
              <a:path w="2147570" h="452755">
                <a:moveTo>
                  <a:pt x="2075688" y="0"/>
                </a:moveTo>
                <a:lnTo>
                  <a:pt x="71628" y="0"/>
                </a:lnTo>
                <a:lnTo>
                  <a:pt x="56388" y="3048"/>
                </a:lnTo>
                <a:lnTo>
                  <a:pt x="22860" y="22859"/>
                </a:lnTo>
                <a:lnTo>
                  <a:pt x="4572" y="56387"/>
                </a:lnTo>
                <a:lnTo>
                  <a:pt x="1524" y="64007"/>
                </a:lnTo>
                <a:lnTo>
                  <a:pt x="0" y="71627"/>
                </a:lnTo>
                <a:lnTo>
                  <a:pt x="0" y="381000"/>
                </a:lnTo>
                <a:lnTo>
                  <a:pt x="1524" y="388620"/>
                </a:lnTo>
                <a:lnTo>
                  <a:pt x="4572" y="396240"/>
                </a:lnTo>
                <a:lnTo>
                  <a:pt x="6096" y="403859"/>
                </a:lnTo>
                <a:lnTo>
                  <a:pt x="35052" y="438911"/>
                </a:lnTo>
                <a:lnTo>
                  <a:pt x="42672" y="441959"/>
                </a:lnTo>
                <a:lnTo>
                  <a:pt x="48768" y="446531"/>
                </a:lnTo>
                <a:lnTo>
                  <a:pt x="56388" y="448055"/>
                </a:lnTo>
                <a:lnTo>
                  <a:pt x="64008" y="451103"/>
                </a:lnTo>
                <a:lnTo>
                  <a:pt x="71628" y="452627"/>
                </a:lnTo>
                <a:lnTo>
                  <a:pt x="2075688" y="452627"/>
                </a:lnTo>
                <a:lnTo>
                  <a:pt x="2083308" y="451103"/>
                </a:lnTo>
                <a:lnTo>
                  <a:pt x="2090928" y="448055"/>
                </a:lnTo>
                <a:lnTo>
                  <a:pt x="2098548" y="446531"/>
                </a:lnTo>
                <a:lnTo>
                  <a:pt x="2106168" y="441959"/>
                </a:lnTo>
                <a:lnTo>
                  <a:pt x="2112264" y="438911"/>
                </a:lnTo>
                <a:lnTo>
                  <a:pt x="67056" y="438911"/>
                </a:lnTo>
                <a:lnTo>
                  <a:pt x="63246" y="437387"/>
                </a:lnTo>
                <a:lnTo>
                  <a:pt x="60960" y="437387"/>
                </a:lnTo>
                <a:lnTo>
                  <a:pt x="53340" y="434340"/>
                </a:lnTo>
                <a:lnTo>
                  <a:pt x="47244" y="431292"/>
                </a:lnTo>
                <a:lnTo>
                  <a:pt x="48768" y="431292"/>
                </a:lnTo>
                <a:lnTo>
                  <a:pt x="42672" y="428244"/>
                </a:lnTo>
                <a:lnTo>
                  <a:pt x="33782" y="420624"/>
                </a:lnTo>
                <a:lnTo>
                  <a:pt x="33528" y="420624"/>
                </a:lnTo>
                <a:lnTo>
                  <a:pt x="32004" y="419100"/>
                </a:lnTo>
                <a:lnTo>
                  <a:pt x="32221" y="419100"/>
                </a:lnTo>
                <a:lnTo>
                  <a:pt x="24384" y="409955"/>
                </a:lnTo>
                <a:lnTo>
                  <a:pt x="22098" y="405383"/>
                </a:lnTo>
                <a:lnTo>
                  <a:pt x="21336" y="405383"/>
                </a:lnTo>
                <a:lnTo>
                  <a:pt x="18897" y="399287"/>
                </a:lnTo>
                <a:lnTo>
                  <a:pt x="18288" y="399287"/>
                </a:lnTo>
                <a:lnTo>
                  <a:pt x="15240" y="391668"/>
                </a:lnTo>
                <a:lnTo>
                  <a:pt x="16154" y="391668"/>
                </a:lnTo>
                <a:lnTo>
                  <a:pt x="14325" y="387096"/>
                </a:lnTo>
                <a:lnTo>
                  <a:pt x="13716" y="387096"/>
                </a:lnTo>
                <a:lnTo>
                  <a:pt x="13716" y="379475"/>
                </a:lnTo>
                <a:lnTo>
                  <a:pt x="12192" y="371855"/>
                </a:lnTo>
                <a:lnTo>
                  <a:pt x="12192" y="79248"/>
                </a:lnTo>
                <a:lnTo>
                  <a:pt x="13716" y="71627"/>
                </a:lnTo>
                <a:lnTo>
                  <a:pt x="13716" y="65531"/>
                </a:lnTo>
                <a:lnTo>
                  <a:pt x="16764" y="59435"/>
                </a:lnTo>
                <a:lnTo>
                  <a:pt x="15240" y="59435"/>
                </a:lnTo>
                <a:lnTo>
                  <a:pt x="24384" y="41148"/>
                </a:lnTo>
                <a:lnTo>
                  <a:pt x="25690" y="41148"/>
                </a:lnTo>
                <a:lnTo>
                  <a:pt x="33528" y="32003"/>
                </a:lnTo>
                <a:lnTo>
                  <a:pt x="32004" y="32003"/>
                </a:lnTo>
                <a:lnTo>
                  <a:pt x="42672" y="22859"/>
                </a:lnTo>
                <a:lnTo>
                  <a:pt x="44704" y="22859"/>
                </a:lnTo>
                <a:lnTo>
                  <a:pt x="48768" y="19811"/>
                </a:lnTo>
                <a:lnTo>
                  <a:pt x="50292" y="19811"/>
                </a:lnTo>
                <a:lnTo>
                  <a:pt x="53340" y="18287"/>
                </a:lnTo>
                <a:lnTo>
                  <a:pt x="60960" y="15240"/>
                </a:lnTo>
                <a:lnTo>
                  <a:pt x="59436" y="15240"/>
                </a:lnTo>
                <a:lnTo>
                  <a:pt x="67056" y="13716"/>
                </a:lnTo>
                <a:lnTo>
                  <a:pt x="65532" y="13716"/>
                </a:lnTo>
                <a:lnTo>
                  <a:pt x="73152" y="12192"/>
                </a:lnTo>
                <a:lnTo>
                  <a:pt x="2110232" y="12192"/>
                </a:lnTo>
                <a:lnTo>
                  <a:pt x="2106168" y="9144"/>
                </a:lnTo>
                <a:lnTo>
                  <a:pt x="2090928" y="3048"/>
                </a:lnTo>
                <a:lnTo>
                  <a:pt x="2075688" y="0"/>
                </a:lnTo>
                <a:close/>
              </a:path>
              <a:path w="2147570" h="452755">
                <a:moveTo>
                  <a:pt x="65532" y="437387"/>
                </a:moveTo>
                <a:lnTo>
                  <a:pt x="67056" y="438911"/>
                </a:lnTo>
                <a:lnTo>
                  <a:pt x="73152" y="438911"/>
                </a:lnTo>
                <a:lnTo>
                  <a:pt x="65532" y="437387"/>
                </a:lnTo>
                <a:close/>
              </a:path>
              <a:path w="2147570" h="452755">
                <a:moveTo>
                  <a:pt x="2081784" y="437387"/>
                </a:moveTo>
                <a:lnTo>
                  <a:pt x="2074164" y="438911"/>
                </a:lnTo>
                <a:lnTo>
                  <a:pt x="2080260" y="438911"/>
                </a:lnTo>
                <a:lnTo>
                  <a:pt x="2081784" y="437387"/>
                </a:lnTo>
                <a:close/>
              </a:path>
              <a:path w="2147570" h="452755">
                <a:moveTo>
                  <a:pt x="2087880" y="435863"/>
                </a:moveTo>
                <a:lnTo>
                  <a:pt x="2080260" y="438911"/>
                </a:lnTo>
                <a:lnTo>
                  <a:pt x="2112264" y="438911"/>
                </a:lnTo>
                <a:lnTo>
                  <a:pt x="2114005" y="437387"/>
                </a:lnTo>
                <a:lnTo>
                  <a:pt x="2086356" y="437387"/>
                </a:lnTo>
                <a:lnTo>
                  <a:pt x="2087880" y="435863"/>
                </a:lnTo>
                <a:close/>
              </a:path>
              <a:path w="2147570" h="452755">
                <a:moveTo>
                  <a:pt x="59436" y="435863"/>
                </a:moveTo>
                <a:lnTo>
                  <a:pt x="60960" y="437387"/>
                </a:lnTo>
                <a:lnTo>
                  <a:pt x="63246" y="437387"/>
                </a:lnTo>
                <a:lnTo>
                  <a:pt x="59436" y="435863"/>
                </a:lnTo>
                <a:close/>
              </a:path>
              <a:path w="2147570" h="452755">
                <a:moveTo>
                  <a:pt x="2114491" y="419803"/>
                </a:moveTo>
                <a:lnTo>
                  <a:pt x="2104644" y="428244"/>
                </a:lnTo>
                <a:lnTo>
                  <a:pt x="2098548" y="431292"/>
                </a:lnTo>
                <a:lnTo>
                  <a:pt x="2100072" y="431292"/>
                </a:lnTo>
                <a:lnTo>
                  <a:pt x="2093976" y="434340"/>
                </a:lnTo>
                <a:lnTo>
                  <a:pt x="2086356" y="437387"/>
                </a:lnTo>
                <a:lnTo>
                  <a:pt x="2114005" y="437387"/>
                </a:lnTo>
                <a:lnTo>
                  <a:pt x="2124456" y="428244"/>
                </a:lnTo>
                <a:lnTo>
                  <a:pt x="2130987" y="420624"/>
                </a:lnTo>
                <a:lnTo>
                  <a:pt x="2113788" y="420624"/>
                </a:lnTo>
                <a:lnTo>
                  <a:pt x="2114491" y="419803"/>
                </a:lnTo>
                <a:close/>
              </a:path>
              <a:path w="2147570" h="452755">
                <a:moveTo>
                  <a:pt x="32004" y="419100"/>
                </a:moveTo>
                <a:lnTo>
                  <a:pt x="33528" y="420624"/>
                </a:lnTo>
                <a:lnTo>
                  <a:pt x="32824" y="419803"/>
                </a:lnTo>
                <a:lnTo>
                  <a:pt x="32004" y="419100"/>
                </a:lnTo>
                <a:close/>
              </a:path>
              <a:path w="2147570" h="452755">
                <a:moveTo>
                  <a:pt x="32824" y="419803"/>
                </a:moveTo>
                <a:lnTo>
                  <a:pt x="33528" y="420624"/>
                </a:lnTo>
                <a:lnTo>
                  <a:pt x="33782" y="420624"/>
                </a:lnTo>
                <a:lnTo>
                  <a:pt x="32824" y="419803"/>
                </a:lnTo>
                <a:close/>
              </a:path>
              <a:path w="2147570" h="452755">
                <a:moveTo>
                  <a:pt x="2115312" y="419100"/>
                </a:moveTo>
                <a:lnTo>
                  <a:pt x="2114491" y="419803"/>
                </a:lnTo>
                <a:lnTo>
                  <a:pt x="2113788" y="420624"/>
                </a:lnTo>
                <a:lnTo>
                  <a:pt x="2115312" y="419100"/>
                </a:lnTo>
                <a:close/>
              </a:path>
              <a:path w="2147570" h="452755">
                <a:moveTo>
                  <a:pt x="2132293" y="419100"/>
                </a:moveTo>
                <a:lnTo>
                  <a:pt x="2115312" y="419100"/>
                </a:lnTo>
                <a:lnTo>
                  <a:pt x="2113788" y="420624"/>
                </a:lnTo>
                <a:lnTo>
                  <a:pt x="2130987" y="420624"/>
                </a:lnTo>
                <a:lnTo>
                  <a:pt x="2132293" y="419100"/>
                </a:lnTo>
                <a:close/>
              </a:path>
              <a:path w="2147570" h="452755">
                <a:moveTo>
                  <a:pt x="32221" y="419100"/>
                </a:moveTo>
                <a:lnTo>
                  <a:pt x="32004" y="419100"/>
                </a:lnTo>
                <a:lnTo>
                  <a:pt x="32824" y="419803"/>
                </a:lnTo>
                <a:lnTo>
                  <a:pt x="32221" y="419100"/>
                </a:lnTo>
                <a:close/>
              </a:path>
              <a:path w="2147570" h="452755">
                <a:moveTo>
                  <a:pt x="2125980" y="403859"/>
                </a:moveTo>
                <a:lnTo>
                  <a:pt x="2122932" y="409955"/>
                </a:lnTo>
                <a:lnTo>
                  <a:pt x="2114491" y="419803"/>
                </a:lnTo>
                <a:lnTo>
                  <a:pt x="2115312" y="419100"/>
                </a:lnTo>
                <a:lnTo>
                  <a:pt x="2132293" y="419100"/>
                </a:lnTo>
                <a:lnTo>
                  <a:pt x="2133600" y="417575"/>
                </a:lnTo>
                <a:lnTo>
                  <a:pt x="2138172" y="409955"/>
                </a:lnTo>
                <a:lnTo>
                  <a:pt x="2140458" y="405383"/>
                </a:lnTo>
                <a:lnTo>
                  <a:pt x="2125980" y="405383"/>
                </a:lnTo>
                <a:lnTo>
                  <a:pt x="2125980" y="403859"/>
                </a:lnTo>
                <a:close/>
              </a:path>
              <a:path w="2147570" h="452755">
                <a:moveTo>
                  <a:pt x="21336" y="403859"/>
                </a:moveTo>
                <a:lnTo>
                  <a:pt x="21336" y="405383"/>
                </a:lnTo>
                <a:lnTo>
                  <a:pt x="22098" y="405383"/>
                </a:lnTo>
                <a:lnTo>
                  <a:pt x="21336" y="403859"/>
                </a:lnTo>
                <a:close/>
              </a:path>
              <a:path w="2147570" h="452755">
                <a:moveTo>
                  <a:pt x="2129028" y="397763"/>
                </a:moveTo>
                <a:lnTo>
                  <a:pt x="2125980" y="405383"/>
                </a:lnTo>
                <a:lnTo>
                  <a:pt x="2140458" y="405383"/>
                </a:lnTo>
                <a:lnTo>
                  <a:pt x="2141220" y="403859"/>
                </a:lnTo>
                <a:lnTo>
                  <a:pt x="2142134" y="399287"/>
                </a:lnTo>
                <a:lnTo>
                  <a:pt x="2129028" y="399287"/>
                </a:lnTo>
                <a:lnTo>
                  <a:pt x="2129028" y="397763"/>
                </a:lnTo>
                <a:close/>
              </a:path>
              <a:path w="2147570" h="452755">
                <a:moveTo>
                  <a:pt x="18288" y="397763"/>
                </a:moveTo>
                <a:lnTo>
                  <a:pt x="18288" y="399287"/>
                </a:lnTo>
                <a:lnTo>
                  <a:pt x="18897" y="399287"/>
                </a:lnTo>
                <a:lnTo>
                  <a:pt x="18288" y="397763"/>
                </a:lnTo>
                <a:close/>
              </a:path>
              <a:path w="2147570" h="452755">
                <a:moveTo>
                  <a:pt x="2144572" y="391668"/>
                </a:moveTo>
                <a:lnTo>
                  <a:pt x="2132076" y="391668"/>
                </a:lnTo>
                <a:lnTo>
                  <a:pt x="2129028" y="399287"/>
                </a:lnTo>
                <a:lnTo>
                  <a:pt x="2142134" y="399287"/>
                </a:lnTo>
                <a:lnTo>
                  <a:pt x="2142744" y="396240"/>
                </a:lnTo>
                <a:lnTo>
                  <a:pt x="2144572" y="391668"/>
                </a:lnTo>
                <a:close/>
              </a:path>
              <a:path w="2147570" h="452755">
                <a:moveTo>
                  <a:pt x="16154" y="391668"/>
                </a:moveTo>
                <a:lnTo>
                  <a:pt x="15240" y="391668"/>
                </a:lnTo>
                <a:lnTo>
                  <a:pt x="16764" y="393192"/>
                </a:lnTo>
                <a:lnTo>
                  <a:pt x="16154" y="391668"/>
                </a:lnTo>
                <a:close/>
              </a:path>
              <a:path w="2147570" h="452755">
                <a:moveTo>
                  <a:pt x="2133600" y="385572"/>
                </a:moveTo>
                <a:lnTo>
                  <a:pt x="2130552" y="393192"/>
                </a:lnTo>
                <a:lnTo>
                  <a:pt x="2132076" y="391668"/>
                </a:lnTo>
                <a:lnTo>
                  <a:pt x="2144572" y="391668"/>
                </a:lnTo>
                <a:lnTo>
                  <a:pt x="2145792" y="388620"/>
                </a:lnTo>
                <a:lnTo>
                  <a:pt x="2146096" y="387096"/>
                </a:lnTo>
                <a:lnTo>
                  <a:pt x="2133600" y="387096"/>
                </a:lnTo>
                <a:lnTo>
                  <a:pt x="2133600" y="385572"/>
                </a:lnTo>
                <a:close/>
              </a:path>
              <a:path w="2147570" h="452755">
                <a:moveTo>
                  <a:pt x="13716" y="385572"/>
                </a:moveTo>
                <a:lnTo>
                  <a:pt x="13716" y="387096"/>
                </a:lnTo>
                <a:lnTo>
                  <a:pt x="14325" y="387096"/>
                </a:lnTo>
                <a:lnTo>
                  <a:pt x="13716" y="385572"/>
                </a:lnTo>
                <a:close/>
              </a:path>
              <a:path w="2147570" h="452755">
                <a:moveTo>
                  <a:pt x="2138172" y="41148"/>
                </a:moveTo>
                <a:lnTo>
                  <a:pt x="2122932" y="41148"/>
                </a:lnTo>
                <a:lnTo>
                  <a:pt x="2132076" y="59435"/>
                </a:lnTo>
                <a:lnTo>
                  <a:pt x="2130552" y="59435"/>
                </a:lnTo>
                <a:lnTo>
                  <a:pt x="2133600" y="65531"/>
                </a:lnTo>
                <a:lnTo>
                  <a:pt x="2133600" y="71627"/>
                </a:lnTo>
                <a:lnTo>
                  <a:pt x="2135124" y="79248"/>
                </a:lnTo>
                <a:lnTo>
                  <a:pt x="2135124" y="371855"/>
                </a:lnTo>
                <a:lnTo>
                  <a:pt x="2133600" y="379475"/>
                </a:lnTo>
                <a:lnTo>
                  <a:pt x="2133600" y="387096"/>
                </a:lnTo>
                <a:lnTo>
                  <a:pt x="2146096" y="387096"/>
                </a:lnTo>
                <a:lnTo>
                  <a:pt x="2147316" y="381000"/>
                </a:lnTo>
                <a:lnTo>
                  <a:pt x="2147316" y="71627"/>
                </a:lnTo>
                <a:lnTo>
                  <a:pt x="2145792" y="64007"/>
                </a:lnTo>
                <a:lnTo>
                  <a:pt x="2142744" y="56387"/>
                </a:lnTo>
                <a:lnTo>
                  <a:pt x="2141220" y="48768"/>
                </a:lnTo>
                <a:lnTo>
                  <a:pt x="2138172" y="41148"/>
                </a:lnTo>
                <a:close/>
              </a:path>
              <a:path w="2147570" h="452755">
                <a:moveTo>
                  <a:pt x="25690" y="41148"/>
                </a:moveTo>
                <a:lnTo>
                  <a:pt x="24384" y="41148"/>
                </a:lnTo>
                <a:lnTo>
                  <a:pt x="24384" y="42672"/>
                </a:lnTo>
                <a:lnTo>
                  <a:pt x="25690" y="41148"/>
                </a:lnTo>
                <a:close/>
              </a:path>
              <a:path w="2147570" h="452755">
                <a:moveTo>
                  <a:pt x="2124456" y="22859"/>
                </a:moveTo>
                <a:lnTo>
                  <a:pt x="2104644" y="22859"/>
                </a:lnTo>
                <a:lnTo>
                  <a:pt x="2115312" y="32003"/>
                </a:lnTo>
                <a:lnTo>
                  <a:pt x="2113788" y="32003"/>
                </a:lnTo>
                <a:lnTo>
                  <a:pt x="2122932" y="42672"/>
                </a:lnTo>
                <a:lnTo>
                  <a:pt x="2122932" y="41148"/>
                </a:lnTo>
                <a:lnTo>
                  <a:pt x="2138172" y="41148"/>
                </a:lnTo>
                <a:lnTo>
                  <a:pt x="2124456" y="22859"/>
                </a:lnTo>
                <a:close/>
              </a:path>
              <a:path w="2147570" h="452755">
                <a:moveTo>
                  <a:pt x="44704" y="22859"/>
                </a:moveTo>
                <a:lnTo>
                  <a:pt x="42672" y="22859"/>
                </a:lnTo>
                <a:lnTo>
                  <a:pt x="42672" y="24383"/>
                </a:lnTo>
                <a:lnTo>
                  <a:pt x="44704" y="22859"/>
                </a:lnTo>
                <a:close/>
              </a:path>
              <a:path w="2147570" h="452755">
                <a:moveTo>
                  <a:pt x="2120391" y="19811"/>
                </a:moveTo>
                <a:lnTo>
                  <a:pt x="2098548" y="19811"/>
                </a:lnTo>
                <a:lnTo>
                  <a:pt x="2104644" y="24383"/>
                </a:lnTo>
                <a:lnTo>
                  <a:pt x="2104644" y="22859"/>
                </a:lnTo>
                <a:lnTo>
                  <a:pt x="2124456" y="22859"/>
                </a:lnTo>
                <a:lnTo>
                  <a:pt x="2120391" y="19811"/>
                </a:lnTo>
                <a:close/>
              </a:path>
              <a:path w="2147570" h="452755">
                <a:moveTo>
                  <a:pt x="50292" y="19811"/>
                </a:moveTo>
                <a:lnTo>
                  <a:pt x="48768" y="19811"/>
                </a:lnTo>
                <a:lnTo>
                  <a:pt x="47244" y="21335"/>
                </a:lnTo>
                <a:lnTo>
                  <a:pt x="50292" y="19811"/>
                </a:lnTo>
                <a:close/>
              </a:path>
              <a:path w="2147570" h="452755">
                <a:moveTo>
                  <a:pt x="2110232" y="12192"/>
                </a:moveTo>
                <a:lnTo>
                  <a:pt x="2074164" y="12192"/>
                </a:lnTo>
                <a:lnTo>
                  <a:pt x="2081784" y="13716"/>
                </a:lnTo>
                <a:lnTo>
                  <a:pt x="2080260" y="13716"/>
                </a:lnTo>
                <a:lnTo>
                  <a:pt x="2087880" y="15240"/>
                </a:lnTo>
                <a:lnTo>
                  <a:pt x="2086356" y="15240"/>
                </a:lnTo>
                <a:lnTo>
                  <a:pt x="2093976" y="18287"/>
                </a:lnTo>
                <a:lnTo>
                  <a:pt x="2100072" y="21335"/>
                </a:lnTo>
                <a:lnTo>
                  <a:pt x="2098548" y="19811"/>
                </a:lnTo>
                <a:lnTo>
                  <a:pt x="2120391" y="19811"/>
                </a:lnTo>
                <a:lnTo>
                  <a:pt x="2110232" y="12192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 txBox="1"/>
          <p:nvPr/>
        </p:nvSpPr>
        <p:spPr>
          <a:xfrm>
            <a:off x="4693699" y="1504503"/>
            <a:ext cx="192341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Рассчитайте</a:t>
            </a:r>
            <a:r>
              <a:rPr sz="1200" spc="-5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бизнес-план</a:t>
            </a:r>
          </a:p>
        </p:txBody>
      </p:sp>
      <p:sp>
        <p:nvSpPr>
          <p:cNvPr id="13" name="object 40"/>
          <p:cNvSpPr/>
          <p:nvPr/>
        </p:nvSpPr>
        <p:spPr>
          <a:xfrm>
            <a:off x="3986300" y="2302059"/>
            <a:ext cx="3581401" cy="2237740"/>
          </a:xfrm>
          <a:custGeom>
            <a:avLst/>
            <a:gdLst/>
            <a:ahLst/>
            <a:cxnLst/>
            <a:rect l="l" t="t" r="r" b="b"/>
            <a:pathLst>
              <a:path w="3581400" h="1678304">
                <a:moveTo>
                  <a:pt x="3489959" y="0"/>
                </a:moveTo>
                <a:lnTo>
                  <a:pt x="92964" y="0"/>
                </a:lnTo>
                <a:lnTo>
                  <a:pt x="82296" y="1524"/>
                </a:lnTo>
                <a:lnTo>
                  <a:pt x="45720" y="16764"/>
                </a:lnTo>
                <a:lnTo>
                  <a:pt x="18287" y="44196"/>
                </a:lnTo>
                <a:lnTo>
                  <a:pt x="12192" y="53340"/>
                </a:lnTo>
                <a:lnTo>
                  <a:pt x="7620" y="62484"/>
                </a:lnTo>
                <a:lnTo>
                  <a:pt x="1524" y="80772"/>
                </a:lnTo>
                <a:lnTo>
                  <a:pt x="0" y="91440"/>
                </a:lnTo>
                <a:lnTo>
                  <a:pt x="0" y="1584960"/>
                </a:lnTo>
                <a:lnTo>
                  <a:pt x="12192" y="1624584"/>
                </a:lnTo>
                <a:lnTo>
                  <a:pt x="18287" y="1632204"/>
                </a:lnTo>
                <a:lnTo>
                  <a:pt x="22860" y="1639824"/>
                </a:lnTo>
                <a:lnTo>
                  <a:pt x="38100" y="1655064"/>
                </a:lnTo>
                <a:lnTo>
                  <a:pt x="45720" y="1659636"/>
                </a:lnTo>
                <a:lnTo>
                  <a:pt x="53340" y="1665732"/>
                </a:lnTo>
                <a:lnTo>
                  <a:pt x="62484" y="1670304"/>
                </a:lnTo>
                <a:lnTo>
                  <a:pt x="71628" y="1673352"/>
                </a:lnTo>
                <a:lnTo>
                  <a:pt x="82296" y="1676400"/>
                </a:lnTo>
                <a:lnTo>
                  <a:pt x="92964" y="1677924"/>
                </a:lnTo>
                <a:lnTo>
                  <a:pt x="3489959" y="1677924"/>
                </a:lnTo>
                <a:lnTo>
                  <a:pt x="3499104" y="1676400"/>
                </a:lnTo>
                <a:lnTo>
                  <a:pt x="3509772" y="1673352"/>
                </a:lnTo>
                <a:lnTo>
                  <a:pt x="3518916" y="1670304"/>
                </a:lnTo>
                <a:lnTo>
                  <a:pt x="3528059" y="1665732"/>
                </a:lnTo>
                <a:lnTo>
                  <a:pt x="103631" y="1665732"/>
                </a:lnTo>
                <a:lnTo>
                  <a:pt x="92964" y="1664208"/>
                </a:lnTo>
                <a:lnTo>
                  <a:pt x="94487" y="1664208"/>
                </a:lnTo>
                <a:lnTo>
                  <a:pt x="83820" y="1662684"/>
                </a:lnTo>
                <a:lnTo>
                  <a:pt x="85343" y="1662684"/>
                </a:lnTo>
                <a:lnTo>
                  <a:pt x="76200" y="1661160"/>
                </a:lnTo>
                <a:lnTo>
                  <a:pt x="67056" y="1658112"/>
                </a:lnTo>
                <a:lnTo>
                  <a:pt x="68580" y="1658112"/>
                </a:lnTo>
                <a:lnTo>
                  <a:pt x="62484" y="1655064"/>
                </a:lnTo>
                <a:lnTo>
                  <a:pt x="59436" y="1655064"/>
                </a:lnTo>
                <a:lnTo>
                  <a:pt x="53721" y="1650492"/>
                </a:lnTo>
                <a:lnTo>
                  <a:pt x="53340" y="1650492"/>
                </a:lnTo>
                <a:lnTo>
                  <a:pt x="38100" y="1638300"/>
                </a:lnTo>
                <a:lnTo>
                  <a:pt x="39624" y="1638300"/>
                </a:lnTo>
                <a:lnTo>
                  <a:pt x="33528" y="1632204"/>
                </a:lnTo>
                <a:lnTo>
                  <a:pt x="27431" y="1624584"/>
                </a:lnTo>
                <a:lnTo>
                  <a:pt x="27939" y="1624584"/>
                </a:lnTo>
                <a:lnTo>
                  <a:pt x="22860" y="1616964"/>
                </a:lnTo>
                <a:lnTo>
                  <a:pt x="23622" y="1616964"/>
                </a:lnTo>
                <a:lnTo>
                  <a:pt x="20574" y="1610868"/>
                </a:lnTo>
                <a:lnTo>
                  <a:pt x="19812" y="1610868"/>
                </a:lnTo>
                <a:lnTo>
                  <a:pt x="16764" y="1601724"/>
                </a:lnTo>
                <a:lnTo>
                  <a:pt x="15494" y="1594104"/>
                </a:lnTo>
                <a:lnTo>
                  <a:pt x="15240" y="1594104"/>
                </a:lnTo>
                <a:lnTo>
                  <a:pt x="13933" y="1584960"/>
                </a:lnTo>
                <a:lnTo>
                  <a:pt x="13716" y="1584960"/>
                </a:lnTo>
                <a:lnTo>
                  <a:pt x="12409" y="1575816"/>
                </a:lnTo>
                <a:lnTo>
                  <a:pt x="12192" y="1575816"/>
                </a:lnTo>
                <a:lnTo>
                  <a:pt x="12192" y="102108"/>
                </a:lnTo>
                <a:lnTo>
                  <a:pt x="16764" y="74675"/>
                </a:lnTo>
                <a:lnTo>
                  <a:pt x="17272" y="74675"/>
                </a:lnTo>
                <a:lnTo>
                  <a:pt x="19812" y="67056"/>
                </a:lnTo>
                <a:lnTo>
                  <a:pt x="24384" y="59436"/>
                </a:lnTo>
                <a:lnTo>
                  <a:pt x="22860" y="59436"/>
                </a:lnTo>
                <a:lnTo>
                  <a:pt x="28956" y="51816"/>
                </a:lnTo>
                <a:lnTo>
                  <a:pt x="27431" y="51816"/>
                </a:lnTo>
                <a:lnTo>
                  <a:pt x="33528" y="44196"/>
                </a:lnTo>
                <a:lnTo>
                  <a:pt x="34747" y="44196"/>
                </a:lnTo>
                <a:lnTo>
                  <a:pt x="39624" y="38100"/>
                </a:lnTo>
                <a:lnTo>
                  <a:pt x="38100" y="38100"/>
                </a:lnTo>
                <a:lnTo>
                  <a:pt x="45720" y="32003"/>
                </a:lnTo>
                <a:lnTo>
                  <a:pt x="47625" y="32003"/>
                </a:lnTo>
                <a:lnTo>
                  <a:pt x="53340" y="27432"/>
                </a:lnTo>
                <a:lnTo>
                  <a:pt x="51816" y="27432"/>
                </a:lnTo>
                <a:lnTo>
                  <a:pt x="59436" y="22860"/>
                </a:lnTo>
                <a:lnTo>
                  <a:pt x="68580" y="18288"/>
                </a:lnTo>
                <a:lnTo>
                  <a:pt x="70104" y="18288"/>
                </a:lnTo>
                <a:lnTo>
                  <a:pt x="76200" y="15240"/>
                </a:lnTo>
                <a:lnTo>
                  <a:pt x="80772" y="15240"/>
                </a:lnTo>
                <a:lnTo>
                  <a:pt x="85343" y="13716"/>
                </a:lnTo>
                <a:lnTo>
                  <a:pt x="83820" y="13716"/>
                </a:lnTo>
                <a:lnTo>
                  <a:pt x="94487" y="12192"/>
                </a:lnTo>
                <a:lnTo>
                  <a:pt x="3528059" y="12192"/>
                </a:lnTo>
                <a:lnTo>
                  <a:pt x="3518916" y="7620"/>
                </a:lnTo>
                <a:lnTo>
                  <a:pt x="3509772" y="4572"/>
                </a:lnTo>
                <a:lnTo>
                  <a:pt x="3499104" y="1524"/>
                </a:lnTo>
                <a:lnTo>
                  <a:pt x="3489959" y="0"/>
                </a:lnTo>
                <a:close/>
              </a:path>
              <a:path w="3581400" h="1678304">
                <a:moveTo>
                  <a:pt x="3521964" y="1653540"/>
                </a:moveTo>
                <a:lnTo>
                  <a:pt x="3514344" y="1658112"/>
                </a:lnTo>
                <a:lnTo>
                  <a:pt x="3505200" y="1661160"/>
                </a:lnTo>
                <a:lnTo>
                  <a:pt x="3506724" y="1661160"/>
                </a:lnTo>
                <a:lnTo>
                  <a:pt x="3479292" y="1665732"/>
                </a:lnTo>
                <a:lnTo>
                  <a:pt x="3528059" y="1665732"/>
                </a:lnTo>
                <a:lnTo>
                  <a:pt x="3537204" y="1659636"/>
                </a:lnTo>
                <a:lnTo>
                  <a:pt x="3544824" y="1655064"/>
                </a:lnTo>
                <a:lnTo>
                  <a:pt x="3521964" y="1655064"/>
                </a:lnTo>
                <a:lnTo>
                  <a:pt x="3521964" y="1653540"/>
                </a:lnTo>
                <a:close/>
              </a:path>
              <a:path w="3581400" h="1678304">
                <a:moveTo>
                  <a:pt x="59436" y="1653540"/>
                </a:moveTo>
                <a:lnTo>
                  <a:pt x="59436" y="1655064"/>
                </a:lnTo>
                <a:lnTo>
                  <a:pt x="62484" y="1655064"/>
                </a:lnTo>
                <a:lnTo>
                  <a:pt x="59436" y="1653540"/>
                </a:lnTo>
                <a:close/>
              </a:path>
              <a:path w="3581400" h="1678304">
                <a:moveTo>
                  <a:pt x="3529583" y="1648968"/>
                </a:moveTo>
                <a:lnTo>
                  <a:pt x="3521964" y="1655064"/>
                </a:lnTo>
                <a:lnTo>
                  <a:pt x="3544824" y="1655064"/>
                </a:lnTo>
                <a:lnTo>
                  <a:pt x="3548481" y="1650492"/>
                </a:lnTo>
                <a:lnTo>
                  <a:pt x="3529583" y="1650492"/>
                </a:lnTo>
                <a:lnTo>
                  <a:pt x="3529583" y="1648968"/>
                </a:lnTo>
                <a:close/>
              </a:path>
              <a:path w="3581400" h="1678304">
                <a:moveTo>
                  <a:pt x="51816" y="1648968"/>
                </a:moveTo>
                <a:lnTo>
                  <a:pt x="53340" y="1650492"/>
                </a:lnTo>
                <a:lnTo>
                  <a:pt x="53721" y="1650492"/>
                </a:lnTo>
                <a:lnTo>
                  <a:pt x="51816" y="1648968"/>
                </a:lnTo>
                <a:close/>
              </a:path>
              <a:path w="3581400" h="1678304">
                <a:moveTo>
                  <a:pt x="3553968" y="1624584"/>
                </a:moveTo>
                <a:lnTo>
                  <a:pt x="3547872" y="1632204"/>
                </a:lnTo>
                <a:lnTo>
                  <a:pt x="3541776" y="1638300"/>
                </a:lnTo>
                <a:lnTo>
                  <a:pt x="3543300" y="1638300"/>
                </a:lnTo>
                <a:lnTo>
                  <a:pt x="3535679" y="1644396"/>
                </a:lnTo>
                <a:lnTo>
                  <a:pt x="3537204" y="1644396"/>
                </a:lnTo>
                <a:lnTo>
                  <a:pt x="3529583" y="1650492"/>
                </a:lnTo>
                <a:lnTo>
                  <a:pt x="3548481" y="1650492"/>
                </a:lnTo>
                <a:lnTo>
                  <a:pt x="3550920" y="1647444"/>
                </a:lnTo>
                <a:lnTo>
                  <a:pt x="3558540" y="1639824"/>
                </a:lnTo>
                <a:lnTo>
                  <a:pt x="3564636" y="1632204"/>
                </a:lnTo>
                <a:lnTo>
                  <a:pt x="3568293" y="1626108"/>
                </a:lnTo>
                <a:lnTo>
                  <a:pt x="3553968" y="1626108"/>
                </a:lnTo>
                <a:lnTo>
                  <a:pt x="3553968" y="1624584"/>
                </a:lnTo>
                <a:close/>
              </a:path>
              <a:path w="3581400" h="1678304">
                <a:moveTo>
                  <a:pt x="27939" y="1624584"/>
                </a:moveTo>
                <a:lnTo>
                  <a:pt x="27431" y="1624584"/>
                </a:lnTo>
                <a:lnTo>
                  <a:pt x="28956" y="1626108"/>
                </a:lnTo>
                <a:lnTo>
                  <a:pt x="27939" y="1624584"/>
                </a:lnTo>
                <a:close/>
              </a:path>
              <a:path w="3581400" h="1678304">
                <a:moveTo>
                  <a:pt x="3561588" y="1609344"/>
                </a:moveTo>
                <a:lnTo>
                  <a:pt x="3558540" y="1618488"/>
                </a:lnTo>
                <a:lnTo>
                  <a:pt x="3553968" y="1626108"/>
                </a:lnTo>
                <a:lnTo>
                  <a:pt x="3568293" y="1626108"/>
                </a:lnTo>
                <a:lnTo>
                  <a:pt x="3569207" y="1624584"/>
                </a:lnTo>
                <a:lnTo>
                  <a:pt x="3573779" y="1615440"/>
                </a:lnTo>
                <a:lnTo>
                  <a:pt x="3575304" y="1610868"/>
                </a:lnTo>
                <a:lnTo>
                  <a:pt x="3561588" y="1610868"/>
                </a:lnTo>
                <a:lnTo>
                  <a:pt x="3561588" y="1609344"/>
                </a:lnTo>
                <a:close/>
              </a:path>
              <a:path w="3581400" h="1678304">
                <a:moveTo>
                  <a:pt x="23622" y="1616964"/>
                </a:moveTo>
                <a:lnTo>
                  <a:pt x="22860" y="1616964"/>
                </a:lnTo>
                <a:lnTo>
                  <a:pt x="24384" y="1618488"/>
                </a:lnTo>
                <a:lnTo>
                  <a:pt x="23622" y="1616964"/>
                </a:lnTo>
                <a:close/>
              </a:path>
              <a:path w="3581400" h="1678304">
                <a:moveTo>
                  <a:pt x="19812" y="1609344"/>
                </a:moveTo>
                <a:lnTo>
                  <a:pt x="19812" y="1610868"/>
                </a:lnTo>
                <a:lnTo>
                  <a:pt x="20574" y="1610868"/>
                </a:lnTo>
                <a:lnTo>
                  <a:pt x="19812" y="1609344"/>
                </a:lnTo>
                <a:close/>
              </a:path>
              <a:path w="3581400" h="1678304">
                <a:moveTo>
                  <a:pt x="3567683" y="1592580"/>
                </a:moveTo>
                <a:lnTo>
                  <a:pt x="3561588" y="1610868"/>
                </a:lnTo>
                <a:lnTo>
                  <a:pt x="3575304" y="1610868"/>
                </a:lnTo>
                <a:lnTo>
                  <a:pt x="3576828" y="1606296"/>
                </a:lnTo>
                <a:lnTo>
                  <a:pt x="3579876" y="1595628"/>
                </a:lnTo>
                <a:lnTo>
                  <a:pt x="3580093" y="1594104"/>
                </a:lnTo>
                <a:lnTo>
                  <a:pt x="3567683" y="1594104"/>
                </a:lnTo>
                <a:lnTo>
                  <a:pt x="3567683" y="1592580"/>
                </a:lnTo>
                <a:close/>
              </a:path>
              <a:path w="3581400" h="1678304">
                <a:moveTo>
                  <a:pt x="15240" y="1592580"/>
                </a:moveTo>
                <a:lnTo>
                  <a:pt x="15240" y="1594104"/>
                </a:lnTo>
                <a:lnTo>
                  <a:pt x="15494" y="1594104"/>
                </a:lnTo>
                <a:lnTo>
                  <a:pt x="15240" y="1592580"/>
                </a:lnTo>
                <a:close/>
              </a:path>
              <a:path w="3581400" h="1678304">
                <a:moveTo>
                  <a:pt x="3569207" y="1583436"/>
                </a:moveTo>
                <a:lnTo>
                  <a:pt x="3567683" y="1594104"/>
                </a:lnTo>
                <a:lnTo>
                  <a:pt x="3580093" y="1594104"/>
                </a:lnTo>
                <a:lnTo>
                  <a:pt x="3581400" y="1584960"/>
                </a:lnTo>
                <a:lnTo>
                  <a:pt x="3569207" y="1584960"/>
                </a:lnTo>
                <a:lnTo>
                  <a:pt x="3569207" y="1583436"/>
                </a:lnTo>
                <a:close/>
              </a:path>
              <a:path w="3581400" h="1678304">
                <a:moveTo>
                  <a:pt x="13716" y="1583436"/>
                </a:moveTo>
                <a:lnTo>
                  <a:pt x="13716" y="1584960"/>
                </a:lnTo>
                <a:lnTo>
                  <a:pt x="13933" y="1584960"/>
                </a:lnTo>
                <a:lnTo>
                  <a:pt x="13716" y="1583436"/>
                </a:lnTo>
                <a:close/>
              </a:path>
              <a:path w="3581400" h="1678304">
                <a:moveTo>
                  <a:pt x="3577844" y="74675"/>
                </a:moveTo>
                <a:lnTo>
                  <a:pt x="3564636" y="74675"/>
                </a:lnTo>
                <a:lnTo>
                  <a:pt x="3567683" y="83820"/>
                </a:lnTo>
                <a:lnTo>
                  <a:pt x="3569207" y="92964"/>
                </a:lnTo>
                <a:lnTo>
                  <a:pt x="3569207" y="1584960"/>
                </a:lnTo>
                <a:lnTo>
                  <a:pt x="3581400" y="1584960"/>
                </a:lnTo>
                <a:lnTo>
                  <a:pt x="3581400" y="91440"/>
                </a:lnTo>
                <a:lnTo>
                  <a:pt x="3579876" y="80772"/>
                </a:lnTo>
                <a:lnTo>
                  <a:pt x="3577844" y="74675"/>
                </a:lnTo>
                <a:close/>
              </a:path>
              <a:path w="3581400" h="1678304">
                <a:moveTo>
                  <a:pt x="12192" y="1574292"/>
                </a:moveTo>
                <a:lnTo>
                  <a:pt x="12192" y="1575816"/>
                </a:lnTo>
                <a:lnTo>
                  <a:pt x="12409" y="1575816"/>
                </a:lnTo>
                <a:lnTo>
                  <a:pt x="12192" y="1574292"/>
                </a:lnTo>
                <a:close/>
              </a:path>
              <a:path w="3581400" h="1678304">
                <a:moveTo>
                  <a:pt x="17272" y="74675"/>
                </a:moveTo>
                <a:lnTo>
                  <a:pt x="16764" y="74675"/>
                </a:lnTo>
                <a:lnTo>
                  <a:pt x="16764" y="76200"/>
                </a:lnTo>
                <a:lnTo>
                  <a:pt x="17272" y="74675"/>
                </a:lnTo>
                <a:close/>
              </a:path>
              <a:path w="3581400" h="1678304">
                <a:moveTo>
                  <a:pt x="3564636" y="44196"/>
                </a:moveTo>
                <a:lnTo>
                  <a:pt x="3547872" y="44196"/>
                </a:lnTo>
                <a:lnTo>
                  <a:pt x="3553968" y="51816"/>
                </a:lnTo>
                <a:lnTo>
                  <a:pt x="3558540" y="59436"/>
                </a:lnTo>
                <a:lnTo>
                  <a:pt x="3561588" y="67056"/>
                </a:lnTo>
                <a:lnTo>
                  <a:pt x="3564636" y="76200"/>
                </a:lnTo>
                <a:lnTo>
                  <a:pt x="3564636" y="74675"/>
                </a:lnTo>
                <a:lnTo>
                  <a:pt x="3577844" y="74675"/>
                </a:lnTo>
                <a:lnTo>
                  <a:pt x="3573779" y="62484"/>
                </a:lnTo>
                <a:lnTo>
                  <a:pt x="3564636" y="44196"/>
                </a:lnTo>
                <a:close/>
              </a:path>
              <a:path w="3581400" h="1678304">
                <a:moveTo>
                  <a:pt x="34747" y="44196"/>
                </a:moveTo>
                <a:lnTo>
                  <a:pt x="33528" y="44196"/>
                </a:lnTo>
                <a:lnTo>
                  <a:pt x="33528" y="45720"/>
                </a:lnTo>
                <a:lnTo>
                  <a:pt x="34747" y="44196"/>
                </a:lnTo>
                <a:close/>
              </a:path>
              <a:path w="3581400" h="1678304">
                <a:moveTo>
                  <a:pt x="3553968" y="32003"/>
                </a:moveTo>
                <a:lnTo>
                  <a:pt x="3535679" y="32003"/>
                </a:lnTo>
                <a:lnTo>
                  <a:pt x="3543300" y="38100"/>
                </a:lnTo>
                <a:lnTo>
                  <a:pt x="3541776" y="38100"/>
                </a:lnTo>
                <a:lnTo>
                  <a:pt x="3547872" y="45720"/>
                </a:lnTo>
                <a:lnTo>
                  <a:pt x="3547872" y="44196"/>
                </a:lnTo>
                <a:lnTo>
                  <a:pt x="3564636" y="44196"/>
                </a:lnTo>
                <a:lnTo>
                  <a:pt x="3558540" y="36575"/>
                </a:lnTo>
                <a:lnTo>
                  <a:pt x="3553968" y="32003"/>
                </a:lnTo>
                <a:close/>
              </a:path>
              <a:path w="3581400" h="1678304">
                <a:moveTo>
                  <a:pt x="47625" y="32003"/>
                </a:moveTo>
                <a:lnTo>
                  <a:pt x="45720" y="32003"/>
                </a:lnTo>
                <a:lnTo>
                  <a:pt x="45720" y="33527"/>
                </a:lnTo>
                <a:lnTo>
                  <a:pt x="47625" y="32003"/>
                </a:lnTo>
                <a:close/>
              </a:path>
              <a:path w="3581400" h="1678304">
                <a:moveTo>
                  <a:pt x="3539108" y="18288"/>
                </a:moveTo>
                <a:lnTo>
                  <a:pt x="3514344" y="18288"/>
                </a:lnTo>
                <a:lnTo>
                  <a:pt x="3529583" y="27432"/>
                </a:lnTo>
                <a:lnTo>
                  <a:pt x="3537204" y="33527"/>
                </a:lnTo>
                <a:lnTo>
                  <a:pt x="3535679" y="32003"/>
                </a:lnTo>
                <a:lnTo>
                  <a:pt x="3553968" y="32003"/>
                </a:lnTo>
                <a:lnTo>
                  <a:pt x="3544824" y="22860"/>
                </a:lnTo>
                <a:lnTo>
                  <a:pt x="3539108" y="18288"/>
                </a:lnTo>
                <a:close/>
              </a:path>
              <a:path w="3581400" h="1678304">
                <a:moveTo>
                  <a:pt x="70104" y="18288"/>
                </a:moveTo>
                <a:lnTo>
                  <a:pt x="68580" y="18288"/>
                </a:lnTo>
                <a:lnTo>
                  <a:pt x="67056" y="19812"/>
                </a:lnTo>
                <a:lnTo>
                  <a:pt x="70104" y="18288"/>
                </a:lnTo>
                <a:close/>
              </a:path>
              <a:path w="3581400" h="1678304">
                <a:moveTo>
                  <a:pt x="3534155" y="15240"/>
                </a:moveTo>
                <a:lnTo>
                  <a:pt x="3505200" y="15240"/>
                </a:lnTo>
                <a:lnTo>
                  <a:pt x="3514344" y="19812"/>
                </a:lnTo>
                <a:lnTo>
                  <a:pt x="3514344" y="18288"/>
                </a:lnTo>
                <a:lnTo>
                  <a:pt x="3539108" y="18288"/>
                </a:lnTo>
                <a:lnTo>
                  <a:pt x="3537204" y="16764"/>
                </a:lnTo>
                <a:lnTo>
                  <a:pt x="3534155" y="15240"/>
                </a:lnTo>
                <a:close/>
              </a:path>
              <a:path w="3581400" h="1678304">
                <a:moveTo>
                  <a:pt x="80772" y="15240"/>
                </a:moveTo>
                <a:lnTo>
                  <a:pt x="76200" y="15240"/>
                </a:lnTo>
                <a:lnTo>
                  <a:pt x="76200" y="16764"/>
                </a:lnTo>
                <a:lnTo>
                  <a:pt x="80772" y="15240"/>
                </a:lnTo>
                <a:close/>
              </a:path>
              <a:path w="3581400" h="1678304">
                <a:moveTo>
                  <a:pt x="3528059" y="12192"/>
                </a:moveTo>
                <a:lnTo>
                  <a:pt x="3488436" y="12192"/>
                </a:lnTo>
                <a:lnTo>
                  <a:pt x="3497579" y="13716"/>
                </a:lnTo>
                <a:lnTo>
                  <a:pt x="3506724" y="16764"/>
                </a:lnTo>
                <a:lnTo>
                  <a:pt x="3505200" y="15240"/>
                </a:lnTo>
                <a:lnTo>
                  <a:pt x="3534155" y="15240"/>
                </a:lnTo>
                <a:lnTo>
                  <a:pt x="3528059" y="12192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 txBox="1"/>
          <p:nvPr/>
        </p:nvSpPr>
        <p:spPr>
          <a:xfrm>
            <a:off x="4150756" y="2548744"/>
            <a:ext cx="3312160" cy="12990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37845" algn="ctr">
              <a:lnSpc>
                <a:spcPct val="117200"/>
              </a:lnSpc>
            </a:pP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Посмотрите </a:t>
            </a:r>
            <a:r>
              <a:rPr sz="12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основную</a:t>
            </a:r>
            <a:r>
              <a:rPr sz="1200" spc="-5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информацию  о</a:t>
            </a:r>
            <a:r>
              <a:rPr sz="1200" spc="-9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бизнесе:</a:t>
            </a:r>
          </a:p>
          <a:p>
            <a:pPr marL="469900" indent="-228600">
              <a:lnSpc>
                <a:spcPct val="100000"/>
              </a:lnSpc>
              <a:spcBef>
                <a:spcPts val="295"/>
              </a:spcBef>
              <a:buClr>
                <a:srgbClr val="C00000"/>
              </a:buClr>
              <a:buFont typeface="Wingdings"/>
              <a:buChar char=""/>
              <a:tabLst>
                <a:tab pos="470534" algn="l"/>
              </a:tabLst>
            </a:pP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Вид/сфера</a:t>
            </a:r>
          </a:p>
          <a:p>
            <a:pPr marL="469900" indent="-228600">
              <a:lnSpc>
                <a:spcPct val="100000"/>
              </a:lnSpc>
              <a:spcBef>
                <a:spcPts val="240"/>
              </a:spcBef>
              <a:buClr>
                <a:srgbClr val="C00000"/>
              </a:buClr>
              <a:buFont typeface="Wingdings"/>
              <a:buChar char=""/>
              <a:tabLst>
                <a:tab pos="470534" algn="l"/>
              </a:tabLst>
            </a:pP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Ниша</a:t>
            </a:r>
          </a:p>
          <a:p>
            <a:pPr marL="469900" indent="-228600">
              <a:lnSpc>
                <a:spcPct val="100000"/>
              </a:lnSpc>
              <a:spcBef>
                <a:spcPts val="240"/>
              </a:spcBef>
              <a:buClr>
                <a:srgbClr val="C00000"/>
              </a:buClr>
              <a:buSzPct val="91666"/>
              <a:buFont typeface="Wingdings"/>
              <a:buChar char=""/>
              <a:tabLst>
                <a:tab pos="470534" algn="l"/>
              </a:tabLst>
            </a:pP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sz="12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1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типового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-5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расчета</a:t>
            </a:r>
            <a:endParaRPr sz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9900" indent="-228600">
              <a:lnSpc>
                <a:spcPct val="100000"/>
              </a:lnSpc>
              <a:spcBef>
                <a:spcPts val="250"/>
              </a:spcBef>
              <a:buClr>
                <a:srgbClr val="C00000"/>
              </a:buClr>
              <a:buFont typeface="Wingdings"/>
              <a:buChar char=""/>
              <a:tabLst>
                <a:tab pos="470534" algn="l"/>
              </a:tabLst>
            </a:pP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Размер </a:t>
            </a:r>
            <a:r>
              <a:rPr sz="12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стартового</a:t>
            </a:r>
            <a:r>
              <a:rPr sz="1200" spc="-5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капитала</a:t>
            </a:r>
          </a:p>
        </p:txBody>
      </p:sp>
      <p:sp>
        <p:nvSpPr>
          <p:cNvPr id="16" name="object 13"/>
          <p:cNvSpPr/>
          <p:nvPr/>
        </p:nvSpPr>
        <p:spPr>
          <a:xfrm>
            <a:off x="3633553" y="4942917"/>
            <a:ext cx="4607202" cy="1063876"/>
          </a:xfrm>
          <a:custGeom>
            <a:avLst/>
            <a:gdLst/>
            <a:ahLst/>
            <a:cxnLst/>
            <a:rect l="l" t="t" r="r" b="b"/>
            <a:pathLst>
              <a:path w="3568065" h="966470">
                <a:moveTo>
                  <a:pt x="3479291" y="0"/>
                </a:moveTo>
                <a:lnTo>
                  <a:pt x="88391" y="0"/>
                </a:lnTo>
                <a:lnTo>
                  <a:pt x="79247" y="1524"/>
                </a:lnTo>
                <a:lnTo>
                  <a:pt x="44195" y="16763"/>
                </a:lnTo>
                <a:lnTo>
                  <a:pt x="22859" y="36575"/>
                </a:lnTo>
                <a:lnTo>
                  <a:pt x="16763" y="42672"/>
                </a:lnTo>
                <a:lnTo>
                  <a:pt x="12191" y="51815"/>
                </a:lnTo>
                <a:lnTo>
                  <a:pt x="7619" y="59436"/>
                </a:lnTo>
                <a:lnTo>
                  <a:pt x="4571" y="68579"/>
                </a:lnTo>
                <a:lnTo>
                  <a:pt x="1524" y="79248"/>
                </a:lnTo>
                <a:lnTo>
                  <a:pt x="0" y="88391"/>
                </a:lnTo>
                <a:lnTo>
                  <a:pt x="0" y="877824"/>
                </a:lnTo>
                <a:lnTo>
                  <a:pt x="1524" y="886967"/>
                </a:lnTo>
                <a:lnTo>
                  <a:pt x="4571" y="897636"/>
                </a:lnTo>
                <a:lnTo>
                  <a:pt x="7619" y="906779"/>
                </a:lnTo>
                <a:lnTo>
                  <a:pt x="12191" y="914400"/>
                </a:lnTo>
                <a:lnTo>
                  <a:pt x="16763" y="923543"/>
                </a:lnTo>
                <a:lnTo>
                  <a:pt x="51815" y="954024"/>
                </a:lnTo>
                <a:lnTo>
                  <a:pt x="88391" y="966215"/>
                </a:lnTo>
                <a:lnTo>
                  <a:pt x="3479291" y="966215"/>
                </a:lnTo>
                <a:lnTo>
                  <a:pt x="3488435" y="964691"/>
                </a:lnTo>
                <a:lnTo>
                  <a:pt x="3506724" y="958596"/>
                </a:lnTo>
                <a:lnTo>
                  <a:pt x="3515867" y="954024"/>
                </a:lnTo>
                <a:lnTo>
                  <a:pt x="99059" y="954024"/>
                </a:lnTo>
                <a:lnTo>
                  <a:pt x="89915" y="952500"/>
                </a:lnTo>
                <a:lnTo>
                  <a:pt x="82295" y="952500"/>
                </a:lnTo>
                <a:lnTo>
                  <a:pt x="73151" y="949451"/>
                </a:lnTo>
                <a:lnTo>
                  <a:pt x="32003" y="922019"/>
                </a:lnTo>
                <a:lnTo>
                  <a:pt x="20421" y="902207"/>
                </a:lnTo>
                <a:lnTo>
                  <a:pt x="19812" y="902207"/>
                </a:lnTo>
                <a:lnTo>
                  <a:pt x="16763" y="893063"/>
                </a:lnTo>
                <a:lnTo>
                  <a:pt x="15239" y="885443"/>
                </a:lnTo>
                <a:lnTo>
                  <a:pt x="12191" y="867155"/>
                </a:lnTo>
                <a:lnTo>
                  <a:pt x="12191" y="99060"/>
                </a:lnTo>
                <a:lnTo>
                  <a:pt x="22859" y="57912"/>
                </a:lnTo>
                <a:lnTo>
                  <a:pt x="50291" y="27431"/>
                </a:lnTo>
                <a:lnTo>
                  <a:pt x="82295" y="13715"/>
                </a:lnTo>
                <a:lnTo>
                  <a:pt x="89915" y="13715"/>
                </a:lnTo>
                <a:lnTo>
                  <a:pt x="99059" y="12191"/>
                </a:lnTo>
                <a:lnTo>
                  <a:pt x="3515867" y="12191"/>
                </a:lnTo>
                <a:lnTo>
                  <a:pt x="3506724" y="7619"/>
                </a:lnTo>
                <a:lnTo>
                  <a:pt x="3488435" y="1524"/>
                </a:lnTo>
                <a:lnTo>
                  <a:pt x="3479291" y="0"/>
                </a:lnTo>
                <a:close/>
              </a:path>
              <a:path w="3568065" h="966470">
                <a:moveTo>
                  <a:pt x="3486911" y="950976"/>
                </a:moveTo>
                <a:lnTo>
                  <a:pt x="3468624" y="954024"/>
                </a:lnTo>
                <a:lnTo>
                  <a:pt x="3515867" y="954024"/>
                </a:lnTo>
                <a:lnTo>
                  <a:pt x="3518407" y="952500"/>
                </a:lnTo>
                <a:lnTo>
                  <a:pt x="3485387" y="952500"/>
                </a:lnTo>
                <a:lnTo>
                  <a:pt x="3486911" y="950976"/>
                </a:lnTo>
                <a:close/>
              </a:path>
              <a:path w="3568065" h="966470">
                <a:moveTo>
                  <a:pt x="80771" y="950976"/>
                </a:moveTo>
                <a:lnTo>
                  <a:pt x="82295" y="952500"/>
                </a:lnTo>
                <a:lnTo>
                  <a:pt x="89915" y="952500"/>
                </a:lnTo>
                <a:lnTo>
                  <a:pt x="80771" y="950976"/>
                </a:lnTo>
                <a:close/>
              </a:path>
              <a:path w="3568065" h="966470">
                <a:moveTo>
                  <a:pt x="3547872" y="900684"/>
                </a:moveTo>
                <a:lnTo>
                  <a:pt x="3538728" y="915924"/>
                </a:lnTo>
                <a:lnTo>
                  <a:pt x="3540252" y="915924"/>
                </a:lnTo>
                <a:lnTo>
                  <a:pt x="3534155" y="922019"/>
                </a:lnTo>
                <a:lnTo>
                  <a:pt x="3529583" y="928115"/>
                </a:lnTo>
                <a:lnTo>
                  <a:pt x="3523487" y="934212"/>
                </a:lnTo>
                <a:lnTo>
                  <a:pt x="3515867" y="938784"/>
                </a:lnTo>
                <a:lnTo>
                  <a:pt x="3517391" y="938784"/>
                </a:lnTo>
                <a:lnTo>
                  <a:pt x="3509772" y="943355"/>
                </a:lnTo>
                <a:lnTo>
                  <a:pt x="3502152" y="946403"/>
                </a:lnTo>
                <a:lnTo>
                  <a:pt x="3493007" y="949451"/>
                </a:lnTo>
                <a:lnTo>
                  <a:pt x="3494531" y="949451"/>
                </a:lnTo>
                <a:lnTo>
                  <a:pt x="3485387" y="952500"/>
                </a:lnTo>
                <a:lnTo>
                  <a:pt x="3518407" y="952500"/>
                </a:lnTo>
                <a:lnTo>
                  <a:pt x="3550919" y="923543"/>
                </a:lnTo>
                <a:lnTo>
                  <a:pt x="3558539" y="906779"/>
                </a:lnTo>
                <a:lnTo>
                  <a:pt x="3560826" y="902207"/>
                </a:lnTo>
                <a:lnTo>
                  <a:pt x="3547872" y="902207"/>
                </a:lnTo>
                <a:lnTo>
                  <a:pt x="3547872" y="900684"/>
                </a:lnTo>
                <a:close/>
              </a:path>
              <a:path w="3568065" h="966470">
                <a:moveTo>
                  <a:pt x="19812" y="900684"/>
                </a:moveTo>
                <a:lnTo>
                  <a:pt x="19812" y="902207"/>
                </a:lnTo>
                <a:lnTo>
                  <a:pt x="20421" y="902207"/>
                </a:lnTo>
                <a:lnTo>
                  <a:pt x="19812" y="900684"/>
                </a:lnTo>
                <a:close/>
              </a:path>
              <a:path w="3568065" h="966470">
                <a:moveTo>
                  <a:pt x="3518407" y="13715"/>
                </a:moveTo>
                <a:lnTo>
                  <a:pt x="3485387" y="13715"/>
                </a:lnTo>
                <a:lnTo>
                  <a:pt x="3494531" y="16763"/>
                </a:lnTo>
                <a:lnTo>
                  <a:pt x="3493007" y="16763"/>
                </a:lnTo>
                <a:lnTo>
                  <a:pt x="3502152" y="19812"/>
                </a:lnTo>
                <a:lnTo>
                  <a:pt x="3509772" y="22860"/>
                </a:lnTo>
                <a:lnTo>
                  <a:pt x="3517391" y="27431"/>
                </a:lnTo>
                <a:lnTo>
                  <a:pt x="3515867" y="27431"/>
                </a:lnTo>
                <a:lnTo>
                  <a:pt x="3523487" y="32003"/>
                </a:lnTo>
                <a:lnTo>
                  <a:pt x="3529583" y="38100"/>
                </a:lnTo>
                <a:lnTo>
                  <a:pt x="3534155" y="44196"/>
                </a:lnTo>
                <a:lnTo>
                  <a:pt x="3540252" y="50291"/>
                </a:lnTo>
                <a:lnTo>
                  <a:pt x="3538728" y="50291"/>
                </a:lnTo>
                <a:lnTo>
                  <a:pt x="3547872" y="65531"/>
                </a:lnTo>
                <a:lnTo>
                  <a:pt x="3550919" y="73151"/>
                </a:lnTo>
                <a:lnTo>
                  <a:pt x="3552443" y="80772"/>
                </a:lnTo>
                <a:lnTo>
                  <a:pt x="3553967" y="89915"/>
                </a:lnTo>
                <a:lnTo>
                  <a:pt x="3553967" y="876300"/>
                </a:lnTo>
                <a:lnTo>
                  <a:pt x="3552443" y="885443"/>
                </a:lnTo>
                <a:lnTo>
                  <a:pt x="3550919" y="893063"/>
                </a:lnTo>
                <a:lnTo>
                  <a:pt x="3547872" y="902207"/>
                </a:lnTo>
                <a:lnTo>
                  <a:pt x="3560826" y="902207"/>
                </a:lnTo>
                <a:lnTo>
                  <a:pt x="3563111" y="897636"/>
                </a:lnTo>
                <a:lnTo>
                  <a:pt x="3564635" y="886967"/>
                </a:lnTo>
                <a:lnTo>
                  <a:pt x="3567683" y="868679"/>
                </a:lnTo>
                <a:lnTo>
                  <a:pt x="3567683" y="97536"/>
                </a:lnTo>
                <a:lnTo>
                  <a:pt x="3564635" y="79248"/>
                </a:lnTo>
                <a:lnTo>
                  <a:pt x="3563111" y="68579"/>
                </a:lnTo>
                <a:lnTo>
                  <a:pt x="3558539" y="59436"/>
                </a:lnTo>
                <a:lnTo>
                  <a:pt x="3555491" y="51815"/>
                </a:lnTo>
                <a:lnTo>
                  <a:pt x="3550919" y="42672"/>
                </a:lnTo>
                <a:lnTo>
                  <a:pt x="3544824" y="36575"/>
                </a:lnTo>
                <a:lnTo>
                  <a:pt x="3538728" y="28955"/>
                </a:lnTo>
                <a:lnTo>
                  <a:pt x="3523487" y="16763"/>
                </a:lnTo>
                <a:lnTo>
                  <a:pt x="3518407" y="13715"/>
                </a:lnTo>
                <a:close/>
              </a:path>
              <a:path w="3568065" h="966470">
                <a:moveTo>
                  <a:pt x="89915" y="13715"/>
                </a:moveTo>
                <a:lnTo>
                  <a:pt x="82295" y="13715"/>
                </a:lnTo>
                <a:lnTo>
                  <a:pt x="80771" y="15239"/>
                </a:lnTo>
                <a:lnTo>
                  <a:pt x="89915" y="13715"/>
                </a:lnTo>
                <a:close/>
              </a:path>
              <a:path w="3568065" h="966470">
                <a:moveTo>
                  <a:pt x="3515867" y="12191"/>
                </a:moveTo>
                <a:lnTo>
                  <a:pt x="3468624" y="12191"/>
                </a:lnTo>
                <a:lnTo>
                  <a:pt x="3486911" y="15239"/>
                </a:lnTo>
                <a:lnTo>
                  <a:pt x="3485387" y="13715"/>
                </a:lnTo>
                <a:lnTo>
                  <a:pt x="3518407" y="13715"/>
                </a:lnTo>
                <a:lnTo>
                  <a:pt x="3515867" y="12191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3100041" y="4882915"/>
            <a:ext cx="5386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dirty="0" smtClean="0">
                <a:cs typeface="Calibri"/>
              </a:rPr>
              <a:t>           </a:t>
            </a:r>
          </a:p>
          <a:p>
            <a:pPr marL="12700" algn="ctr">
              <a:lnSpc>
                <a:spcPct val="100000"/>
              </a:lnSpc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ru-RU" sz="1200" spc="-8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необходимости смените организационно-правовую </a:t>
            </a:r>
          </a:p>
          <a:p>
            <a:pPr marL="12700" algn="ctr">
              <a:lnSpc>
                <a:spcPct val="100000"/>
              </a:lnSpc>
            </a:pP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форму и систему налогообложения</a:t>
            </a:r>
            <a:endParaRPr lang="ru-RU" sz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4195" y="2"/>
            <a:ext cx="5642517" cy="45056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ПРИМЕРНОГО БИЗНЕС-ПЛАНА</a:t>
            </a:r>
            <a:endParaRPr lang="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421" y="901957"/>
            <a:ext cx="8820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indent="449580">
              <a:lnSpc>
                <a:spcPct val="100000"/>
              </a:lnSpc>
              <a:spcBef>
                <a:spcPts val="45"/>
              </a:spcBef>
            </a:pP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4539" y="495800"/>
            <a:ext cx="8809463" cy="76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49580" algn="just">
              <a:lnSpc>
                <a:spcPct val="122200"/>
              </a:lnSpc>
            </a:pP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 расчета примерного бизнес-плана необходимо изучить его основные параметры: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959"/>
            <a:ext cx="9144000" cy="559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10"/>
          <p:cNvSpPr txBox="1"/>
          <p:nvPr/>
        </p:nvSpPr>
        <p:spPr>
          <a:xfrm>
            <a:off x="3018678" y="2195315"/>
            <a:ext cx="5891147" cy="1846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Проверьте </a:t>
            </a:r>
            <a:r>
              <a:rPr sz="12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шаги,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необходимые для </a:t>
            </a:r>
            <a:r>
              <a:rPr sz="12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регистрации</a:t>
            </a:r>
            <a:r>
              <a:rPr sz="1200" spc="1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бизнеса</a:t>
            </a:r>
          </a:p>
        </p:txBody>
      </p:sp>
      <p:sp>
        <p:nvSpPr>
          <p:cNvPr id="11" name="object 14"/>
          <p:cNvSpPr txBox="1"/>
          <p:nvPr/>
        </p:nvSpPr>
        <p:spPr>
          <a:xfrm>
            <a:off x="5483028" y="2687631"/>
            <a:ext cx="2645410" cy="1846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Организационно-правовую</a:t>
            </a:r>
            <a:r>
              <a:rPr sz="1200" spc="2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форму</a:t>
            </a:r>
          </a:p>
        </p:txBody>
      </p:sp>
      <p:sp>
        <p:nvSpPr>
          <p:cNvPr id="12" name="object 18"/>
          <p:cNvSpPr txBox="1"/>
          <p:nvPr/>
        </p:nvSpPr>
        <p:spPr>
          <a:xfrm>
            <a:off x="4867682" y="3706196"/>
            <a:ext cx="4076066" cy="1846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Последовательность действий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(укрупненный</a:t>
            </a:r>
            <a:r>
              <a:rPr sz="1200" spc="6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график)</a:t>
            </a:r>
            <a:endParaRPr sz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539" y="198433"/>
            <a:ext cx="8809463" cy="4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49580" algn="ctr">
              <a:lnSpc>
                <a:spcPct val="122200"/>
              </a:lnSpc>
            </a:pP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вкладке «Документы» базовые документы для ведения бизнеса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537"/>
            <a:ext cx="9144000" cy="62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5141" y="316058"/>
            <a:ext cx="5185292" cy="48666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ТРЕНИНГ </a:t>
            </a:r>
            <a:r>
              <a:rPr lang="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МОДУЛЮ </a:t>
            </a:r>
            <a:endParaRPr lang="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«БИЗНЕС-ЭКСПЕРТ: ПОРТАЛ БИЗНЕС-НАВИГАТОРА МСП»</a:t>
            </a:r>
            <a:endParaRPr lang="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6118" y="1411239"/>
            <a:ext cx="1555737" cy="38782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6117" y="1828800"/>
            <a:ext cx="8987883" cy="81878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ru-RU" sz="1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Обучение потенциальных и действующих предпринимателей использованию сервисов </a:t>
            </a:r>
          </a:p>
          <a:p>
            <a:pPr algn="ctr"/>
            <a:r>
              <a:rPr lang="ru-RU" sz="1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Портала Бизнес-навигатора МСП для открытия / расширения бизнеса </a:t>
            </a:r>
            <a:endParaRPr lang="ru" sz="18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4969" y="1799064"/>
            <a:ext cx="8999035" cy="487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84000"/>
              </a:lnSpc>
            </a:pPr>
            <a:endParaRPr lang="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84000"/>
              </a:lnSpc>
            </a:pPr>
            <a:r>
              <a:rPr lang="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РАЗДЕЛЫ:</a:t>
            </a:r>
            <a:endParaRPr lang="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22971" indent="-222971">
              <a:lnSpc>
                <a:spcPct val="184000"/>
              </a:lnSpc>
              <a:buClr>
                <a:schemeClr val="tx2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Регистрация на Портале </a:t>
            </a:r>
          </a:p>
          <a:p>
            <a:pPr marL="222971" indent="-222971">
              <a:lnSpc>
                <a:spcPct val="184000"/>
              </a:lnSpc>
              <a:buClr>
                <a:schemeClr val="tx2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Генерация </a:t>
            </a:r>
            <a:r>
              <a:rPr lang="ru-RU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бизнес-идеи</a:t>
            </a:r>
            <a:endParaRPr lang="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2971" indent="-222971">
              <a:lnSpc>
                <a:spcPct val="184000"/>
              </a:lnSpc>
              <a:buClr>
                <a:schemeClr val="tx2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Выбор локации и оценка конкурентов</a:t>
            </a:r>
          </a:p>
          <a:p>
            <a:pPr marL="222971" indent="-222971">
              <a:lnSpc>
                <a:spcPct val="184000"/>
              </a:lnSpc>
              <a:buClr>
                <a:schemeClr val="tx2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Расчет и анализ примерного бизнес-плана</a:t>
            </a:r>
          </a:p>
          <a:p>
            <a:pPr marL="222971" indent="-222971">
              <a:lnSpc>
                <a:spcPct val="184000"/>
              </a:lnSpc>
              <a:buClr>
                <a:schemeClr val="tx2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Подбор недвижимости для бизнеса</a:t>
            </a:r>
          </a:p>
          <a:p>
            <a:pPr marL="222971" indent="-222971">
              <a:lnSpc>
                <a:spcPct val="184000"/>
              </a:lnSpc>
              <a:buClr>
                <a:schemeClr val="tx2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Инфраструктура поддержки</a:t>
            </a:r>
          </a:p>
          <a:p>
            <a:pPr marL="222971" indent="-222971">
              <a:lnSpc>
                <a:spcPct val="184000"/>
              </a:lnSpc>
              <a:buClr>
                <a:schemeClr val="tx2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Сервисы Портала для бизнеса</a:t>
            </a:r>
            <a:endParaRPr lang="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3799" y="3124237"/>
            <a:ext cx="4003790" cy="240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539" y="198433"/>
            <a:ext cx="8809463" cy="4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49580" algn="ctr">
              <a:lnSpc>
                <a:spcPct val="122200"/>
              </a:lnSpc>
            </a:pP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Вкладка «Персонал» позволяет оценить потребность в кадрах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4"/>
          <p:cNvSpPr/>
          <p:nvPr/>
        </p:nvSpPr>
        <p:spPr>
          <a:xfrm>
            <a:off x="7161499" y="551960"/>
            <a:ext cx="85724" cy="1981200"/>
          </a:xfrm>
          <a:custGeom>
            <a:avLst/>
            <a:gdLst/>
            <a:ahLst/>
            <a:cxnLst/>
            <a:rect l="l" t="t" r="r" b="b"/>
            <a:pathLst>
              <a:path w="85725" h="1485900">
                <a:moveTo>
                  <a:pt x="27431" y="1400555"/>
                </a:moveTo>
                <a:lnTo>
                  <a:pt x="0" y="1400555"/>
                </a:lnTo>
                <a:lnTo>
                  <a:pt x="42672" y="1485900"/>
                </a:lnTo>
                <a:lnTo>
                  <a:pt x="78486" y="1414271"/>
                </a:lnTo>
                <a:lnTo>
                  <a:pt x="27431" y="1414271"/>
                </a:lnTo>
                <a:lnTo>
                  <a:pt x="27431" y="1400555"/>
                </a:lnTo>
                <a:close/>
              </a:path>
              <a:path w="85725" h="1485900">
                <a:moveTo>
                  <a:pt x="56387" y="0"/>
                </a:moveTo>
                <a:lnTo>
                  <a:pt x="27431" y="0"/>
                </a:lnTo>
                <a:lnTo>
                  <a:pt x="27431" y="1414271"/>
                </a:lnTo>
                <a:lnTo>
                  <a:pt x="56387" y="1414271"/>
                </a:lnTo>
                <a:lnTo>
                  <a:pt x="56387" y="0"/>
                </a:lnTo>
                <a:close/>
              </a:path>
              <a:path w="85725" h="1485900">
                <a:moveTo>
                  <a:pt x="85343" y="1400555"/>
                </a:moveTo>
                <a:lnTo>
                  <a:pt x="56387" y="1400555"/>
                </a:lnTo>
                <a:lnTo>
                  <a:pt x="56387" y="1414271"/>
                </a:lnTo>
                <a:lnTo>
                  <a:pt x="78486" y="1414271"/>
                </a:lnTo>
                <a:lnTo>
                  <a:pt x="85343" y="1400555"/>
                </a:lnTo>
                <a:close/>
              </a:path>
            </a:pathLst>
          </a:custGeom>
          <a:solidFill>
            <a:srgbClr val="ED7D31"/>
          </a:solidFill>
          <a:ln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9"/>
          <p:cNvSpPr/>
          <p:nvPr/>
        </p:nvSpPr>
        <p:spPr>
          <a:xfrm>
            <a:off x="6267134" y="2542577"/>
            <a:ext cx="2517774" cy="1367784"/>
          </a:xfrm>
          <a:custGeom>
            <a:avLst/>
            <a:gdLst/>
            <a:ahLst/>
            <a:cxnLst/>
            <a:rect l="l" t="t" r="r" b="b"/>
            <a:pathLst>
              <a:path w="2517775" h="1219200">
                <a:moveTo>
                  <a:pt x="2398776" y="0"/>
                </a:moveTo>
                <a:lnTo>
                  <a:pt x="118872" y="0"/>
                </a:lnTo>
                <a:lnTo>
                  <a:pt x="106680" y="1524"/>
                </a:lnTo>
                <a:lnTo>
                  <a:pt x="51816" y="21335"/>
                </a:lnTo>
                <a:lnTo>
                  <a:pt x="19812" y="53340"/>
                </a:lnTo>
                <a:lnTo>
                  <a:pt x="1524" y="96011"/>
                </a:lnTo>
                <a:lnTo>
                  <a:pt x="0" y="108203"/>
                </a:lnTo>
                <a:lnTo>
                  <a:pt x="0" y="1110996"/>
                </a:lnTo>
                <a:lnTo>
                  <a:pt x="13716" y="1156715"/>
                </a:lnTo>
                <a:lnTo>
                  <a:pt x="42672" y="1191767"/>
                </a:lnTo>
                <a:lnTo>
                  <a:pt x="83820" y="1213103"/>
                </a:lnTo>
                <a:lnTo>
                  <a:pt x="118872" y="1219200"/>
                </a:lnTo>
                <a:lnTo>
                  <a:pt x="2398776" y="1219200"/>
                </a:lnTo>
                <a:lnTo>
                  <a:pt x="2423160" y="1216152"/>
                </a:lnTo>
                <a:lnTo>
                  <a:pt x="2433828" y="1213103"/>
                </a:lnTo>
                <a:lnTo>
                  <a:pt x="2451607" y="1205484"/>
                </a:lnTo>
                <a:lnTo>
                  <a:pt x="108204" y="1205484"/>
                </a:lnTo>
                <a:lnTo>
                  <a:pt x="97536" y="1203960"/>
                </a:lnTo>
                <a:lnTo>
                  <a:pt x="99060" y="1203960"/>
                </a:lnTo>
                <a:lnTo>
                  <a:pt x="86868" y="1200912"/>
                </a:lnTo>
                <a:lnTo>
                  <a:pt x="88392" y="1200912"/>
                </a:lnTo>
                <a:lnTo>
                  <a:pt x="44196" y="1175003"/>
                </a:lnTo>
                <a:lnTo>
                  <a:pt x="24384" y="1149096"/>
                </a:lnTo>
                <a:lnTo>
                  <a:pt x="25254" y="1149096"/>
                </a:lnTo>
                <a:lnTo>
                  <a:pt x="21989" y="1141476"/>
                </a:lnTo>
                <a:lnTo>
                  <a:pt x="21336" y="1141476"/>
                </a:lnTo>
                <a:lnTo>
                  <a:pt x="16764" y="1130808"/>
                </a:lnTo>
                <a:lnTo>
                  <a:pt x="13716" y="1120139"/>
                </a:lnTo>
                <a:lnTo>
                  <a:pt x="15240" y="1120139"/>
                </a:lnTo>
                <a:lnTo>
                  <a:pt x="12192" y="1109472"/>
                </a:lnTo>
                <a:lnTo>
                  <a:pt x="12192" y="108203"/>
                </a:lnTo>
                <a:lnTo>
                  <a:pt x="12627" y="108203"/>
                </a:lnTo>
                <a:lnTo>
                  <a:pt x="15240" y="99059"/>
                </a:lnTo>
                <a:lnTo>
                  <a:pt x="13716" y="99059"/>
                </a:lnTo>
                <a:lnTo>
                  <a:pt x="16764" y="88392"/>
                </a:lnTo>
                <a:lnTo>
                  <a:pt x="21336" y="77724"/>
                </a:lnTo>
                <a:lnTo>
                  <a:pt x="21989" y="77724"/>
                </a:lnTo>
                <a:lnTo>
                  <a:pt x="25254" y="70103"/>
                </a:lnTo>
                <a:lnTo>
                  <a:pt x="24384" y="70103"/>
                </a:lnTo>
                <a:lnTo>
                  <a:pt x="30480" y="59435"/>
                </a:lnTo>
                <a:lnTo>
                  <a:pt x="31496" y="59435"/>
                </a:lnTo>
                <a:lnTo>
                  <a:pt x="36576" y="51816"/>
                </a:lnTo>
                <a:lnTo>
                  <a:pt x="51816" y="36575"/>
                </a:lnTo>
                <a:lnTo>
                  <a:pt x="53340" y="36575"/>
                </a:lnTo>
                <a:lnTo>
                  <a:pt x="59436" y="30479"/>
                </a:lnTo>
                <a:lnTo>
                  <a:pt x="61722" y="30479"/>
                </a:lnTo>
                <a:lnTo>
                  <a:pt x="68580" y="25907"/>
                </a:lnTo>
                <a:lnTo>
                  <a:pt x="77724" y="21335"/>
                </a:lnTo>
                <a:lnTo>
                  <a:pt x="88392" y="18288"/>
                </a:lnTo>
                <a:lnTo>
                  <a:pt x="86868" y="18288"/>
                </a:lnTo>
                <a:lnTo>
                  <a:pt x="99060" y="15240"/>
                </a:lnTo>
                <a:lnTo>
                  <a:pt x="97536" y="15240"/>
                </a:lnTo>
                <a:lnTo>
                  <a:pt x="108204" y="13716"/>
                </a:lnTo>
                <a:lnTo>
                  <a:pt x="2452497" y="13716"/>
                </a:lnTo>
                <a:lnTo>
                  <a:pt x="2444496" y="9144"/>
                </a:lnTo>
                <a:lnTo>
                  <a:pt x="2423160" y="3048"/>
                </a:lnTo>
                <a:lnTo>
                  <a:pt x="2398776" y="0"/>
                </a:lnTo>
                <a:close/>
              </a:path>
              <a:path w="2517775" h="1219200">
                <a:moveTo>
                  <a:pt x="2493264" y="1149096"/>
                </a:moveTo>
                <a:lnTo>
                  <a:pt x="2481072" y="1167384"/>
                </a:lnTo>
                <a:lnTo>
                  <a:pt x="2473452" y="1175003"/>
                </a:lnTo>
                <a:lnTo>
                  <a:pt x="2474976" y="1175003"/>
                </a:lnTo>
                <a:lnTo>
                  <a:pt x="2465832" y="1181100"/>
                </a:lnTo>
                <a:lnTo>
                  <a:pt x="2467355" y="1181100"/>
                </a:lnTo>
                <a:lnTo>
                  <a:pt x="2449068" y="1193291"/>
                </a:lnTo>
                <a:lnTo>
                  <a:pt x="2439924" y="1197864"/>
                </a:lnTo>
                <a:lnTo>
                  <a:pt x="2429255" y="1200912"/>
                </a:lnTo>
                <a:lnTo>
                  <a:pt x="2430779" y="1200912"/>
                </a:lnTo>
                <a:lnTo>
                  <a:pt x="2420112" y="1203960"/>
                </a:lnTo>
                <a:lnTo>
                  <a:pt x="2409444" y="1205484"/>
                </a:lnTo>
                <a:lnTo>
                  <a:pt x="2451607" y="1205484"/>
                </a:lnTo>
                <a:lnTo>
                  <a:pt x="2491740" y="1175003"/>
                </a:lnTo>
                <a:lnTo>
                  <a:pt x="2506544" y="1150620"/>
                </a:lnTo>
                <a:lnTo>
                  <a:pt x="2493264" y="1150620"/>
                </a:lnTo>
                <a:lnTo>
                  <a:pt x="2493264" y="1149096"/>
                </a:lnTo>
                <a:close/>
              </a:path>
              <a:path w="2517775" h="1219200">
                <a:moveTo>
                  <a:pt x="25254" y="1149096"/>
                </a:moveTo>
                <a:lnTo>
                  <a:pt x="24384" y="1149096"/>
                </a:lnTo>
                <a:lnTo>
                  <a:pt x="25908" y="1150620"/>
                </a:lnTo>
                <a:lnTo>
                  <a:pt x="25254" y="1149096"/>
                </a:lnTo>
                <a:close/>
              </a:path>
              <a:path w="2517775" h="1219200">
                <a:moveTo>
                  <a:pt x="2510789" y="1139952"/>
                </a:moveTo>
                <a:lnTo>
                  <a:pt x="2497836" y="1139952"/>
                </a:lnTo>
                <a:lnTo>
                  <a:pt x="2493264" y="1150620"/>
                </a:lnTo>
                <a:lnTo>
                  <a:pt x="2506544" y="1150620"/>
                </a:lnTo>
                <a:lnTo>
                  <a:pt x="2508504" y="1146048"/>
                </a:lnTo>
                <a:lnTo>
                  <a:pt x="2510789" y="1139952"/>
                </a:lnTo>
                <a:close/>
              </a:path>
              <a:path w="2517775" h="1219200">
                <a:moveTo>
                  <a:pt x="21336" y="1139952"/>
                </a:moveTo>
                <a:lnTo>
                  <a:pt x="21336" y="1141476"/>
                </a:lnTo>
                <a:lnTo>
                  <a:pt x="21989" y="1141476"/>
                </a:lnTo>
                <a:lnTo>
                  <a:pt x="21336" y="1139952"/>
                </a:lnTo>
                <a:close/>
              </a:path>
              <a:path w="2517775" h="1219200">
                <a:moveTo>
                  <a:pt x="2517648" y="108203"/>
                </a:moveTo>
                <a:lnTo>
                  <a:pt x="2505455" y="108203"/>
                </a:lnTo>
                <a:lnTo>
                  <a:pt x="2505455" y="1109472"/>
                </a:lnTo>
                <a:lnTo>
                  <a:pt x="2503932" y="1120139"/>
                </a:lnTo>
                <a:lnTo>
                  <a:pt x="2500884" y="1130808"/>
                </a:lnTo>
                <a:lnTo>
                  <a:pt x="2496312" y="1141476"/>
                </a:lnTo>
                <a:lnTo>
                  <a:pt x="2497836" y="1139952"/>
                </a:lnTo>
                <a:lnTo>
                  <a:pt x="2510789" y="1139952"/>
                </a:lnTo>
                <a:lnTo>
                  <a:pt x="2513076" y="1133855"/>
                </a:lnTo>
                <a:lnTo>
                  <a:pt x="2516124" y="1123188"/>
                </a:lnTo>
                <a:lnTo>
                  <a:pt x="2517648" y="1110996"/>
                </a:lnTo>
                <a:lnTo>
                  <a:pt x="2517648" y="108203"/>
                </a:lnTo>
                <a:close/>
              </a:path>
              <a:path w="2517775" h="1219200">
                <a:moveTo>
                  <a:pt x="12627" y="108203"/>
                </a:moveTo>
                <a:lnTo>
                  <a:pt x="12192" y="108203"/>
                </a:lnTo>
                <a:lnTo>
                  <a:pt x="12192" y="109727"/>
                </a:lnTo>
                <a:lnTo>
                  <a:pt x="12627" y="108203"/>
                </a:lnTo>
                <a:close/>
              </a:path>
              <a:path w="2517775" h="1219200">
                <a:moveTo>
                  <a:pt x="2510463" y="77724"/>
                </a:moveTo>
                <a:lnTo>
                  <a:pt x="2497836" y="77724"/>
                </a:lnTo>
                <a:lnTo>
                  <a:pt x="2503932" y="99059"/>
                </a:lnTo>
                <a:lnTo>
                  <a:pt x="2505455" y="109727"/>
                </a:lnTo>
                <a:lnTo>
                  <a:pt x="2505455" y="108203"/>
                </a:lnTo>
                <a:lnTo>
                  <a:pt x="2517648" y="108203"/>
                </a:lnTo>
                <a:lnTo>
                  <a:pt x="2516124" y="96011"/>
                </a:lnTo>
                <a:lnTo>
                  <a:pt x="2513076" y="83820"/>
                </a:lnTo>
                <a:lnTo>
                  <a:pt x="2510463" y="77724"/>
                </a:lnTo>
                <a:close/>
              </a:path>
              <a:path w="2517775" h="1219200">
                <a:moveTo>
                  <a:pt x="21989" y="77724"/>
                </a:moveTo>
                <a:lnTo>
                  <a:pt x="21336" y="77724"/>
                </a:lnTo>
                <a:lnTo>
                  <a:pt x="21336" y="79248"/>
                </a:lnTo>
                <a:lnTo>
                  <a:pt x="21989" y="77724"/>
                </a:lnTo>
                <a:close/>
              </a:path>
              <a:path w="2517775" h="1219200">
                <a:moveTo>
                  <a:pt x="2506544" y="68579"/>
                </a:moveTo>
                <a:lnTo>
                  <a:pt x="2493264" y="68579"/>
                </a:lnTo>
                <a:lnTo>
                  <a:pt x="2497836" y="79248"/>
                </a:lnTo>
                <a:lnTo>
                  <a:pt x="2497836" y="77724"/>
                </a:lnTo>
                <a:lnTo>
                  <a:pt x="2510463" y="77724"/>
                </a:lnTo>
                <a:lnTo>
                  <a:pt x="2506544" y="68579"/>
                </a:lnTo>
                <a:close/>
              </a:path>
              <a:path w="2517775" h="1219200">
                <a:moveTo>
                  <a:pt x="25908" y="68579"/>
                </a:moveTo>
                <a:lnTo>
                  <a:pt x="24384" y="70103"/>
                </a:lnTo>
                <a:lnTo>
                  <a:pt x="25254" y="70103"/>
                </a:lnTo>
                <a:lnTo>
                  <a:pt x="25908" y="68579"/>
                </a:lnTo>
                <a:close/>
              </a:path>
              <a:path w="2517775" h="1219200">
                <a:moveTo>
                  <a:pt x="2501900" y="59435"/>
                </a:moveTo>
                <a:lnTo>
                  <a:pt x="2487168" y="59435"/>
                </a:lnTo>
                <a:lnTo>
                  <a:pt x="2493264" y="70103"/>
                </a:lnTo>
                <a:lnTo>
                  <a:pt x="2493264" y="68579"/>
                </a:lnTo>
                <a:lnTo>
                  <a:pt x="2506544" y="68579"/>
                </a:lnTo>
                <a:lnTo>
                  <a:pt x="2503932" y="62483"/>
                </a:lnTo>
                <a:lnTo>
                  <a:pt x="2501900" y="59435"/>
                </a:lnTo>
                <a:close/>
              </a:path>
              <a:path w="2517775" h="1219200">
                <a:moveTo>
                  <a:pt x="31496" y="59435"/>
                </a:moveTo>
                <a:lnTo>
                  <a:pt x="30480" y="59435"/>
                </a:lnTo>
                <a:lnTo>
                  <a:pt x="30480" y="60959"/>
                </a:lnTo>
                <a:lnTo>
                  <a:pt x="31496" y="59435"/>
                </a:lnTo>
                <a:close/>
              </a:path>
              <a:path w="2517775" h="1219200">
                <a:moveTo>
                  <a:pt x="2484120" y="36575"/>
                </a:moveTo>
                <a:lnTo>
                  <a:pt x="2465832" y="36575"/>
                </a:lnTo>
                <a:lnTo>
                  <a:pt x="2474976" y="44196"/>
                </a:lnTo>
                <a:lnTo>
                  <a:pt x="2473452" y="44196"/>
                </a:lnTo>
                <a:lnTo>
                  <a:pt x="2481072" y="51816"/>
                </a:lnTo>
                <a:lnTo>
                  <a:pt x="2487168" y="60959"/>
                </a:lnTo>
                <a:lnTo>
                  <a:pt x="2487168" y="59435"/>
                </a:lnTo>
                <a:lnTo>
                  <a:pt x="2501900" y="59435"/>
                </a:lnTo>
                <a:lnTo>
                  <a:pt x="2491740" y="44196"/>
                </a:lnTo>
                <a:lnTo>
                  <a:pt x="2484120" y="36575"/>
                </a:lnTo>
                <a:close/>
              </a:path>
              <a:path w="2517775" h="1219200">
                <a:moveTo>
                  <a:pt x="53340" y="36575"/>
                </a:moveTo>
                <a:lnTo>
                  <a:pt x="51816" y="36575"/>
                </a:lnTo>
                <a:lnTo>
                  <a:pt x="51816" y="38100"/>
                </a:lnTo>
                <a:lnTo>
                  <a:pt x="53340" y="36575"/>
                </a:lnTo>
                <a:close/>
              </a:path>
              <a:path w="2517775" h="1219200">
                <a:moveTo>
                  <a:pt x="2478024" y="30479"/>
                </a:moveTo>
                <a:lnTo>
                  <a:pt x="2458212" y="30479"/>
                </a:lnTo>
                <a:lnTo>
                  <a:pt x="2467355" y="38100"/>
                </a:lnTo>
                <a:lnTo>
                  <a:pt x="2465832" y="36575"/>
                </a:lnTo>
                <a:lnTo>
                  <a:pt x="2484120" y="36575"/>
                </a:lnTo>
                <a:lnTo>
                  <a:pt x="2478024" y="30479"/>
                </a:lnTo>
                <a:close/>
              </a:path>
              <a:path w="2517775" h="1219200">
                <a:moveTo>
                  <a:pt x="61722" y="30479"/>
                </a:moveTo>
                <a:lnTo>
                  <a:pt x="59436" y="30479"/>
                </a:lnTo>
                <a:lnTo>
                  <a:pt x="59436" y="32003"/>
                </a:lnTo>
                <a:lnTo>
                  <a:pt x="61722" y="30479"/>
                </a:lnTo>
                <a:close/>
              </a:path>
              <a:path w="2517775" h="1219200">
                <a:moveTo>
                  <a:pt x="2452497" y="13716"/>
                </a:moveTo>
                <a:lnTo>
                  <a:pt x="2409444" y="13716"/>
                </a:lnTo>
                <a:lnTo>
                  <a:pt x="2420112" y="15240"/>
                </a:lnTo>
                <a:lnTo>
                  <a:pt x="2430779" y="18288"/>
                </a:lnTo>
                <a:lnTo>
                  <a:pt x="2429255" y="18288"/>
                </a:lnTo>
                <a:lnTo>
                  <a:pt x="2439924" y="21335"/>
                </a:lnTo>
                <a:lnTo>
                  <a:pt x="2449068" y="25907"/>
                </a:lnTo>
                <a:lnTo>
                  <a:pt x="2458212" y="32003"/>
                </a:lnTo>
                <a:lnTo>
                  <a:pt x="2458212" y="30479"/>
                </a:lnTo>
                <a:lnTo>
                  <a:pt x="2478024" y="30479"/>
                </a:lnTo>
                <a:lnTo>
                  <a:pt x="2474976" y="27431"/>
                </a:lnTo>
                <a:lnTo>
                  <a:pt x="2465832" y="21335"/>
                </a:lnTo>
                <a:lnTo>
                  <a:pt x="2452497" y="13716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1"/>
          <p:cNvSpPr txBox="1"/>
          <p:nvPr/>
        </p:nvSpPr>
        <p:spPr>
          <a:xfrm>
            <a:off x="6445891" y="2651019"/>
            <a:ext cx="2202814" cy="860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82270" algn="ctr">
              <a:lnSpc>
                <a:spcPct val="116399"/>
              </a:lnSpc>
            </a:pP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Расчеты </a:t>
            </a:r>
            <a:r>
              <a:rPr sz="12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произведены 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основе</a:t>
            </a:r>
            <a:r>
              <a:rPr sz="1200" spc="-9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усредненных</a:t>
            </a:r>
          </a:p>
          <a:p>
            <a:pPr marL="12700" marR="5080" algn="ctr">
              <a:lnSpc>
                <a:spcPct val="117100"/>
              </a:lnSpc>
            </a:pP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параметров для</a:t>
            </a:r>
            <a:r>
              <a:rPr sz="1200" spc="-10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выбранного  бизнеса и типового</a:t>
            </a:r>
            <a:r>
              <a:rPr sz="1200" spc="-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формата</a:t>
            </a:r>
          </a:p>
        </p:txBody>
      </p:sp>
      <p:sp>
        <p:nvSpPr>
          <p:cNvPr id="10" name="object 15"/>
          <p:cNvSpPr/>
          <p:nvPr/>
        </p:nvSpPr>
        <p:spPr>
          <a:xfrm>
            <a:off x="7172651" y="3905258"/>
            <a:ext cx="85724" cy="622300"/>
          </a:xfrm>
          <a:custGeom>
            <a:avLst/>
            <a:gdLst/>
            <a:ahLst/>
            <a:cxnLst/>
            <a:rect l="l" t="t" r="r" b="b"/>
            <a:pathLst>
              <a:path w="85725" h="466725">
                <a:moveTo>
                  <a:pt x="27431" y="379475"/>
                </a:moveTo>
                <a:lnTo>
                  <a:pt x="0" y="379475"/>
                </a:lnTo>
                <a:lnTo>
                  <a:pt x="42672" y="466344"/>
                </a:lnTo>
                <a:lnTo>
                  <a:pt x="77857" y="394716"/>
                </a:lnTo>
                <a:lnTo>
                  <a:pt x="27431" y="394716"/>
                </a:lnTo>
                <a:lnTo>
                  <a:pt x="27431" y="379475"/>
                </a:lnTo>
                <a:close/>
              </a:path>
              <a:path w="85725" h="466725">
                <a:moveTo>
                  <a:pt x="56387" y="0"/>
                </a:moveTo>
                <a:lnTo>
                  <a:pt x="27431" y="0"/>
                </a:lnTo>
                <a:lnTo>
                  <a:pt x="27431" y="394716"/>
                </a:lnTo>
                <a:lnTo>
                  <a:pt x="56387" y="394716"/>
                </a:lnTo>
                <a:lnTo>
                  <a:pt x="56387" y="0"/>
                </a:lnTo>
                <a:close/>
              </a:path>
              <a:path w="85725" h="466725">
                <a:moveTo>
                  <a:pt x="85343" y="379475"/>
                </a:moveTo>
                <a:lnTo>
                  <a:pt x="56387" y="379475"/>
                </a:lnTo>
                <a:lnTo>
                  <a:pt x="56387" y="394716"/>
                </a:lnTo>
                <a:lnTo>
                  <a:pt x="77857" y="394716"/>
                </a:lnTo>
                <a:lnTo>
                  <a:pt x="85343" y="379475"/>
                </a:lnTo>
                <a:close/>
              </a:path>
            </a:pathLst>
          </a:custGeom>
          <a:solidFill>
            <a:srgbClr val="ED7D31"/>
          </a:solidFill>
          <a:ln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88205" y="4608775"/>
            <a:ext cx="3155796" cy="1008380"/>
          </a:xfrm>
          <a:custGeom>
            <a:avLst/>
            <a:gdLst/>
            <a:ahLst/>
            <a:cxnLst/>
            <a:rect l="l" t="t" r="r" b="b"/>
            <a:pathLst>
              <a:path w="3816350" h="756285">
                <a:moveTo>
                  <a:pt x="3698748" y="0"/>
                </a:moveTo>
                <a:lnTo>
                  <a:pt x="117348" y="0"/>
                </a:lnTo>
                <a:lnTo>
                  <a:pt x="105156" y="1524"/>
                </a:lnTo>
                <a:lnTo>
                  <a:pt x="91440" y="6095"/>
                </a:lnTo>
                <a:lnTo>
                  <a:pt x="79248" y="9143"/>
                </a:lnTo>
                <a:lnTo>
                  <a:pt x="38100" y="38100"/>
                </a:lnTo>
                <a:lnTo>
                  <a:pt x="10668" y="79248"/>
                </a:lnTo>
                <a:lnTo>
                  <a:pt x="1524" y="117348"/>
                </a:lnTo>
                <a:lnTo>
                  <a:pt x="0" y="129539"/>
                </a:lnTo>
                <a:lnTo>
                  <a:pt x="0" y="626363"/>
                </a:lnTo>
                <a:lnTo>
                  <a:pt x="1524" y="638555"/>
                </a:lnTo>
                <a:lnTo>
                  <a:pt x="3048" y="652272"/>
                </a:lnTo>
                <a:lnTo>
                  <a:pt x="22860" y="697991"/>
                </a:lnTo>
                <a:lnTo>
                  <a:pt x="57912" y="733043"/>
                </a:lnTo>
                <a:lnTo>
                  <a:pt x="68580" y="740663"/>
                </a:lnTo>
                <a:lnTo>
                  <a:pt x="79248" y="745236"/>
                </a:lnTo>
                <a:lnTo>
                  <a:pt x="91440" y="749807"/>
                </a:lnTo>
                <a:lnTo>
                  <a:pt x="105156" y="752855"/>
                </a:lnTo>
                <a:lnTo>
                  <a:pt x="117348" y="755903"/>
                </a:lnTo>
                <a:lnTo>
                  <a:pt x="3698748" y="755903"/>
                </a:lnTo>
                <a:lnTo>
                  <a:pt x="3712464" y="752855"/>
                </a:lnTo>
                <a:lnTo>
                  <a:pt x="3724655" y="749807"/>
                </a:lnTo>
                <a:lnTo>
                  <a:pt x="3740911" y="743712"/>
                </a:lnTo>
                <a:lnTo>
                  <a:pt x="131064" y="743712"/>
                </a:lnTo>
                <a:lnTo>
                  <a:pt x="106680" y="740663"/>
                </a:lnTo>
                <a:lnTo>
                  <a:pt x="96012" y="737615"/>
                </a:lnTo>
                <a:lnTo>
                  <a:pt x="83820" y="734567"/>
                </a:lnTo>
                <a:lnTo>
                  <a:pt x="85343" y="734567"/>
                </a:lnTo>
                <a:lnTo>
                  <a:pt x="77342" y="729995"/>
                </a:lnTo>
                <a:lnTo>
                  <a:pt x="74676" y="729995"/>
                </a:lnTo>
                <a:lnTo>
                  <a:pt x="66141" y="723900"/>
                </a:lnTo>
                <a:lnTo>
                  <a:pt x="65532" y="723900"/>
                </a:lnTo>
                <a:lnTo>
                  <a:pt x="47243" y="708660"/>
                </a:lnTo>
                <a:lnTo>
                  <a:pt x="40893" y="701039"/>
                </a:lnTo>
                <a:lnTo>
                  <a:pt x="39624" y="701039"/>
                </a:lnTo>
                <a:lnTo>
                  <a:pt x="33528" y="691895"/>
                </a:lnTo>
                <a:lnTo>
                  <a:pt x="28302" y="682751"/>
                </a:lnTo>
                <a:lnTo>
                  <a:pt x="27432" y="682751"/>
                </a:lnTo>
                <a:lnTo>
                  <a:pt x="23431" y="672084"/>
                </a:lnTo>
                <a:lnTo>
                  <a:pt x="22860" y="672084"/>
                </a:lnTo>
                <a:lnTo>
                  <a:pt x="18859" y="661415"/>
                </a:lnTo>
                <a:lnTo>
                  <a:pt x="18288" y="661415"/>
                </a:lnTo>
                <a:lnTo>
                  <a:pt x="15240" y="649224"/>
                </a:lnTo>
                <a:lnTo>
                  <a:pt x="13906" y="638555"/>
                </a:lnTo>
                <a:lnTo>
                  <a:pt x="13716" y="638555"/>
                </a:lnTo>
                <a:lnTo>
                  <a:pt x="13716" y="117348"/>
                </a:lnTo>
                <a:lnTo>
                  <a:pt x="13885" y="117348"/>
                </a:lnTo>
                <a:lnTo>
                  <a:pt x="15240" y="105155"/>
                </a:lnTo>
                <a:lnTo>
                  <a:pt x="15621" y="105155"/>
                </a:lnTo>
                <a:lnTo>
                  <a:pt x="18288" y="94487"/>
                </a:lnTo>
                <a:lnTo>
                  <a:pt x="27432" y="73151"/>
                </a:lnTo>
                <a:lnTo>
                  <a:pt x="28302" y="73151"/>
                </a:lnTo>
                <a:lnTo>
                  <a:pt x="33528" y="64007"/>
                </a:lnTo>
                <a:lnTo>
                  <a:pt x="39624" y="54863"/>
                </a:lnTo>
                <a:lnTo>
                  <a:pt x="47243" y="45719"/>
                </a:lnTo>
                <a:lnTo>
                  <a:pt x="49072" y="45719"/>
                </a:lnTo>
                <a:lnTo>
                  <a:pt x="65532" y="32003"/>
                </a:lnTo>
                <a:lnTo>
                  <a:pt x="64008" y="32003"/>
                </a:lnTo>
                <a:lnTo>
                  <a:pt x="74676" y="25907"/>
                </a:lnTo>
                <a:lnTo>
                  <a:pt x="85343" y="21336"/>
                </a:lnTo>
                <a:lnTo>
                  <a:pt x="83820" y="21336"/>
                </a:lnTo>
                <a:lnTo>
                  <a:pt x="96012" y="16763"/>
                </a:lnTo>
                <a:lnTo>
                  <a:pt x="101346" y="16763"/>
                </a:lnTo>
                <a:lnTo>
                  <a:pt x="106680" y="15239"/>
                </a:lnTo>
                <a:lnTo>
                  <a:pt x="118872" y="12191"/>
                </a:lnTo>
                <a:lnTo>
                  <a:pt x="3742944" y="12191"/>
                </a:lnTo>
                <a:lnTo>
                  <a:pt x="3736848" y="9143"/>
                </a:lnTo>
                <a:lnTo>
                  <a:pt x="3724655" y="6095"/>
                </a:lnTo>
                <a:lnTo>
                  <a:pt x="3712464" y="1524"/>
                </a:lnTo>
                <a:lnTo>
                  <a:pt x="3698748" y="0"/>
                </a:lnTo>
                <a:close/>
              </a:path>
              <a:path w="3816350" h="756285">
                <a:moveTo>
                  <a:pt x="3742944" y="728472"/>
                </a:moveTo>
                <a:lnTo>
                  <a:pt x="3732276" y="734567"/>
                </a:lnTo>
                <a:lnTo>
                  <a:pt x="3721607" y="737615"/>
                </a:lnTo>
                <a:lnTo>
                  <a:pt x="3709416" y="740663"/>
                </a:lnTo>
                <a:lnTo>
                  <a:pt x="3710940" y="740663"/>
                </a:lnTo>
                <a:lnTo>
                  <a:pt x="3697224" y="742188"/>
                </a:lnTo>
                <a:lnTo>
                  <a:pt x="3698748" y="742188"/>
                </a:lnTo>
                <a:lnTo>
                  <a:pt x="3686555" y="743712"/>
                </a:lnTo>
                <a:lnTo>
                  <a:pt x="3740911" y="743712"/>
                </a:lnTo>
                <a:lnTo>
                  <a:pt x="3749040" y="740663"/>
                </a:lnTo>
                <a:lnTo>
                  <a:pt x="3759707" y="733043"/>
                </a:lnTo>
                <a:lnTo>
                  <a:pt x="3764280" y="729995"/>
                </a:lnTo>
                <a:lnTo>
                  <a:pt x="3741420" y="729995"/>
                </a:lnTo>
                <a:lnTo>
                  <a:pt x="3742944" y="728472"/>
                </a:lnTo>
                <a:close/>
              </a:path>
              <a:path w="3816350" h="756285">
                <a:moveTo>
                  <a:pt x="74676" y="728472"/>
                </a:moveTo>
                <a:lnTo>
                  <a:pt x="74676" y="729995"/>
                </a:lnTo>
                <a:lnTo>
                  <a:pt x="77342" y="729995"/>
                </a:lnTo>
                <a:lnTo>
                  <a:pt x="74676" y="728472"/>
                </a:lnTo>
                <a:close/>
              </a:path>
              <a:path w="3816350" h="756285">
                <a:moveTo>
                  <a:pt x="3752088" y="722376"/>
                </a:moveTo>
                <a:lnTo>
                  <a:pt x="3741420" y="729995"/>
                </a:lnTo>
                <a:lnTo>
                  <a:pt x="3764280" y="729995"/>
                </a:lnTo>
                <a:lnTo>
                  <a:pt x="3768852" y="726948"/>
                </a:lnTo>
                <a:lnTo>
                  <a:pt x="3771900" y="723900"/>
                </a:lnTo>
                <a:lnTo>
                  <a:pt x="3752088" y="723900"/>
                </a:lnTo>
                <a:lnTo>
                  <a:pt x="3752088" y="722376"/>
                </a:lnTo>
                <a:close/>
              </a:path>
              <a:path w="3816350" h="756285">
                <a:moveTo>
                  <a:pt x="64008" y="722376"/>
                </a:moveTo>
                <a:lnTo>
                  <a:pt x="65532" y="723900"/>
                </a:lnTo>
                <a:lnTo>
                  <a:pt x="66141" y="723900"/>
                </a:lnTo>
                <a:lnTo>
                  <a:pt x="64008" y="722376"/>
                </a:lnTo>
                <a:close/>
              </a:path>
              <a:path w="3816350" h="756285">
                <a:moveTo>
                  <a:pt x="3776472" y="699515"/>
                </a:moveTo>
                <a:lnTo>
                  <a:pt x="3768852" y="708660"/>
                </a:lnTo>
                <a:lnTo>
                  <a:pt x="3770376" y="708660"/>
                </a:lnTo>
                <a:lnTo>
                  <a:pt x="3752088" y="723900"/>
                </a:lnTo>
                <a:lnTo>
                  <a:pt x="3771900" y="723900"/>
                </a:lnTo>
                <a:lnTo>
                  <a:pt x="3787140" y="708660"/>
                </a:lnTo>
                <a:lnTo>
                  <a:pt x="3792582" y="701039"/>
                </a:lnTo>
                <a:lnTo>
                  <a:pt x="3776472" y="701039"/>
                </a:lnTo>
                <a:lnTo>
                  <a:pt x="3776472" y="699515"/>
                </a:lnTo>
                <a:close/>
              </a:path>
              <a:path w="3816350" h="756285">
                <a:moveTo>
                  <a:pt x="39624" y="699515"/>
                </a:moveTo>
                <a:lnTo>
                  <a:pt x="39624" y="701039"/>
                </a:lnTo>
                <a:lnTo>
                  <a:pt x="40893" y="701039"/>
                </a:lnTo>
                <a:lnTo>
                  <a:pt x="39624" y="699515"/>
                </a:lnTo>
                <a:close/>
              </a:path>
              <a:path w="3816350" h="756285">
                <a:moveTo>
                  <a:pt x="3790188" y="681227"/>
                </a:moveTo>
                <a:lnTo>
                  <a:pt x="3784092" y="691895"/>
                </a:lnTo>
                <a:lnTo>
                  <a:pt x="3776472" y="701039"/>
                </a:lnTo>
                <a:lnTo>
                  <a:pt x="3792582" y="701039"/>
                </a:lnTo>
                <a:lnTo>
                  <a:pt x="3794759" y="697991"/>
                </a:lnTo>
                <a:lnTo>
                  <a:pt x="3803468" y="682751"/>
                </a:lnTo>
                <a:lnTo>
                  <a:pt x="3790188" y="682751"/>
                </a:lnTo>
                <a:lnTo>
                  <a:pt x="3790188" y="681227"/>
                </a:lnTo>
                <a:close/>
              </a:path>
              <a:path w="3816350" h="756285">
                <a:moveTo>
                  <a:pt x="27432" y="681227"/>
                </a:moveTo>
                <a:lnTo>
                  <a:pt x="27432" y="682751"/>
                </a:lnTo>
                <a:lnTo>
                  <a:pt x="28302" y="682751"/>
                </a:lnTo>
                <a:lnTo>
                  <a:pt x="27432" y="681227"/>
                </a:lnTo>
                <a:close/>
              </a:path>
              <a:path w="3816350" h="756285">
                <a:moveTo>
                  <a:pt x="3794759" y="670560"/>
                </a:moveTo>
                <a:lnTo>
                  <a:pt x="3790188" y="682751"/>
                </a:lnTo>
                <a:lnTo>
                  <a:pt x="3803468" y="682751"/>
                </a:lnTo>
                <a:lnTo>
                  <a:pt x="3806952" y="676655"/>
                </a:lnTo>
                <a:lnTo>
                  <a:pt x="3808095" y="672084"/>
                </a:lnTo>
                <a:lnTo>
                  <a:pt x="3794759" y="672084"/>
                </a:lnTo>
                <a:lnTo>
                  <a:pt x="3794759" y="670560"/>
                </a:lnTo>
                <a:close/>
              </a:path>
              <a:path w="3816350" h="756285">
                <a:moveTo>
                  <a:pt x="22860" y="670560"/>
                </a:moveTo>
                <a:lnTo>
                  <a:pt x="22860" y="672084"/>
                </a:lnTo>
                <a:lnTo>
                  <a:pt x="23431" y="672084"/>
                </a:lnTo>
                <a:lnTo>
                  <a:pt x="22860" y="670560"/>
                </a:lnTo>
                <a:close/>
              </a:path>
              <a:path w="3816350" h="756285">
                <a:moveTo>
                  <a:pt x="3811714" y="659891"/>
                </a:moveTo>
                <a:lnTo>
                  <a:pt x="3799331" y="659891"/>
                </a:lnTo>
                <a:lnTo>
                  <a:pt x="3794759" y="672084"/>
                </a:lnTo>
                <a:lnTo>
                  <a:pt x="3808095" y="672084"/>
                </a:lnTo>
                <a:lnTo>
                  <a:pt x="3810000" y="664463"/>
                </a:lnTo>
                <a:lnTo>
                  <a:pt x="3811714" y="659891"/>
                </a:lnTo>
                <a:close/>
              </a:path>
              <a:path w="3816350" h="756285">
                <a:moveTo>
                  <a:pt x="18288" y="659891"/>
                </a:moveTo>
                <a:lnTo>
                  <a:pt x="18288" y="661415"/>
                </a:lnTo>
                <a:lnTo>
                  <a:pt x="18859" y="661415"/>
                </a:lnTo>
                <a:lnTo>
                  <a:pt x="18288" y="659891"/>
                </a:lnTo>
                <a:close/>
              </a:path>
              <a:path w="3816350" h="756285">
                <a:moveTo>
                  <a:pt x="3803904" y="637031"/>
                </a:moveTo>
                <a:lnTo>
                  <a:pt x="3797807" y="661415"/>
                </a:lnTo>
                <a:lnTo>
                  <a:pt x="3799331" y="659891"/>
                </a:lnTo>
                <a:lnTo>
                  <a:pt x="3811714" y="659891"/>
                </a:lnTo>
                <a:lnTo>
                  <a:pt x="3814572" y="652272"/>
                </a:lnTo>
                <a:lnTo>
                  <a:pt x="3816096" y="638555"/>
                </a:lnTo>
                <a:lnTo>
                  <a:pt x="3803904" y="638555"/>
                </a:lnTo>
                <a:lnTo>
                  <a:pt x="3803904" y="637031"/>
                </a:lnTo>
                <a:close/>
              </a:path>
              <a:path w="3816350" h="756285">
                <a:moveTo>
                  <a:pt x="13716" y="637031"/>
                </a:moveTo>
                <a:lnTo>
                  <a:pt x="13716" y="638555"/>
                </a:lnTo>
                <a:lnTo>
                  <a:pt x="13906" y="638555"/>
                </a:lnTo>
                <a:lnTo>
                  <a:pt x="13716" y="637031"/>
                </a:lnTo>
                <a:close/>
              </a:path>
              <a:path w="3816350" h="756285">
                <a:moveTo>
                  <a:pt x="3816096" y="117348"/>
                </a:moveTo>
                <a:lnTo>
                  <a:pt x="3803904" y="117348"/>
                </a:lnTo>
                <a:lnTo>
                  <a:pt x="3803904" y="638555"/>
                </a:lnTo>
                <a:lnTo>
                  <a:pt x="3816096" y="638555"/>
                </a:lnTo>
                <a:lnTo>
                  <a:pt x="3816096" y="117348"/>
                </a:lnTo>
                <a:close/>
              </a:path>
              <a:path w="3816350" h="756285">
                <a:moveTo>
                  <a:pt x="13885" y="117348"/>
                </a:moveTo>
                <a:lnTo>
                  <a:pt x="13716" y="117348"/>
                </a:lnTo>
                <a:lnTo>
                  <a:pt x="13716" y="118872"/>
                </a:lnTo>
                <a:lnTo>
                  <a:pt x="13885" y="117348"/>
                </a:lnTo>
                <a:close/>
              </a:path>
              <a:path w="3816350" h="756285">
                <a:moveTo>
                  <a:pt x="3814741" y="105155"/>
                </a:moveTo>
                <a:lnTo>
                  <a:pt x="3800855" y="105155"/>
                </a:lnTo>
                <a:lnTo>
                  <a:pt x="3803904" y="118872"/>
                </a:lnTo>
                <a:lnTo>
                  <a:pt x="3803904" y="117348"/>
                </a:lnTo>
                <a:lnTo>
                  <a:pt x="3816096" y="117348"/>
                </a:lnTo>
                <a:lnTo>
                  <a:pt x="3814741" y="105155"/>
                </a:lnTo>
                <a:close/>
              </a:path>
              <a:path w="3816350" h="756285">
                <a:moveTo>
                  <a:pt x="15621" y="105155"/>
                </a:moveTo>
                <a:lnTo>
                  <a:pt x="15240" y="105155"/>
                </a:lnTo>
                <a:lnTo>
                  <a:pt x="15240" y="106679"/>
                </a:lnTo>
                <a:lnTo>
                  <a:pt x="15621" y="105155"/>
                </a:lnTo>
                <a:close/>
              </a:path>
              <a:path w="3816350" h="756285">
                <a:moveTo>
                  <a:pt x="3803904" y="73151"/>
                </a:moveTo>
                <a:lnTo>
                  <a:pt x="3790188" y="73151"/>
                </a:lnTo>
                <a:lnTo>
                  <a:pt x="3799331" y="94487"/>
                </a:lnTo>
                <a:lnTo>
                  <a:pt x="3797807" y="94487"/>
                </a:lnTo>
                <a:lnTo>
                  <a:pt x="3800855" y="106679"/>
                </a:lnTo>
                <a:lnTo>
                  <a:pt x="3800855" y="105155"/>
                </a:lnTo>
                <a:lnTo>
                  <a:pt x="3814741" y="105155"/>
                </a:lnTo>
                <a:lnTo>
                  <a:pt x="3814572" y="103631"/>
                </a:lnTo>
                <a:lnTo>
                  <a:pt x="3810000" y="91439"/>
                </a:lnTo>
                <a:lnTo>
                  <a:pt x="3806952" y="79248"/>
                </a:lnTo>
                <a:lnTo>
                  <a:pt x="3803904" y="73151"/>
                </a:lnTo>
                <a:close/>
              </a:path>
              <a:path w="3816350" h="756285">
                <a:moveTo>
                  <a:pt x="28302" y="73151"/>
                </a:moveTo>
                <a:lnTo>
                  <a:pt x="27432" y="73151"/>
                </a:lnTo>
                <a:lnTo>
                  <a:pt x="27432" y="74675"/>
                </a:lnTo>
                <a:lnTo>
                  <a:pt x="28302" y="73151"/>
                </a:lnTo>
                <a:close/>
              </a:path>
              <a:path w="3816350" h="756285">
                <a:moveTo>
                  <a:pt x="3769544" y="46551"/>
                </a:moveTo>
                <a:lnTo>
                  <a:pt x="3784092" y="64007"/>
                </a:lnTo>
                <a:lnTo>
                  <a:pt x="3790188" y="74675"/>
                </a:lnTo>
                <a:lnTo>
                  <a:pt x="3790188" y="73151"/>
                </a:lnTo>
                <a:lnTo>
                  <a:pt x="3803904" y="73151"/>
                </a:lnTo>
                <a:lnTo>
                  <a:pt x="3800855" y="67055"/>
                </a:lnTo>
                <a:lnTo>
                  <a:pt x="3794759" y="56387"/>
                </a:lnTo>
                <a:lnTo>
                  <a:pt x="3787140" y="47243"/>
                </a:lnTo>
                <a:lnTo>
                  <a:pt x="3770376" y="47243"/>
                </a:lnTo>
                <a:lnTo>
                  <a:pt x="3769544" y="46551"/>
                </a:lnTo>
                <a:close/>
              </a:path>
              <a:path w="3816350" h="756285">
                <a:moveTo>
                  <a:pt x="49072" y="45719"/>
                </a:moveTo>
                <a:lnTo>
                  <a:pt x="47243" y="45719"/>
                </a:lnTo>
                <a:lnTo>
                  <a:pt x="47243" y="47243"/>
                </a:lnTo>
                <a:lnTo>
                  <a:pt x="49072" y="45719"/>
                </a:lnTo>
                <a:close/>
              </a:path>
              <a:path w="3816350" h="756285">
                <a:moveTo>
                  <a:pt x="3768852" y="45719"/>
                </a:moveTo>
                <a:lnTo>
                  <a:pt x="3769544" y="46551"/>
                </a:lnTo>
                <a:lnTo>
                  <a:pt x="3770376" y="47243"/>
                </a:lnTo>
                <a:lnTo>
                  <a:pt x="3768852" y="45719"/>
                </a:lnTo>
                <a:close/>
              </a:path>
              <a:path w="3816350" h="756285">
                <a:moveTo>
                  <a:pt x="3785616" y="45719"/>
                </a:moveTo>
                <a:lnTo>
                  <a:pt x="3768852" y="45719"/>
                </a:lnTo>
                <a:lnTo>
                  <a:pt x="3770376" y="47243"/>
                </a:lnTo>
                <a:lnTo>
                  <a:pt x="3787140" y="47243"/>
                </a:lnTo>
                <a:lnTo>
                  <a:pt x="3785616" y="45719"/>
                </a:lnTo>
                <a:close/>
              </a:path>
              <a:path w="3816350" h="756285">
                <a:moveTo>
                  <a:pt x="3751706" y="16763"/>
                </a:moveTo>
                <a:lnTo>
                  <a:pt x="3721607" y="16763"/>
                </a:lnTo>
                <a:lnTo>
                  <a:pt x="3742944" y="25907"/>
                </a:lnTo>
                <a:lnTo>
                  <a:pt x="3741420" y="25907"/>
                </a:lnTo>
                <a:lnTo>
                  <a:pt x="3752088" y="32003"/>
                </a:lnTo>
                <a:lnTo>
                  <a:pt x="3769544" y="46551"/>
                </a:lnTo>
                <a:lnTo>
                  <a:pt x="3768852" y="45719"/>
                </a:lnTo>
                <a:lnTo>
                  <a:pt x="3785616" y="45719"/>
                </a:lnTo>
                <a:lnTo>
                  <a:pt x="3768852" y="28955"/>
                </a:lnTo>
                <a:lnTo>
                  <a:pt x="3759707" y="21336"/>
                </a:lnTo>
                <a:lnTo>
                  <a:pt x="3751706" y="16763"/>
                </a:lnTo>
                <a:close/>
              </a:path>
              <a:path w="3816350" h="756285">
                <a:moveTo>
                  <a:pt x="101346" y="16763"/>
                </a:moveTo>
                <a:lnTo>
                  <a:pt x="96012" y="16763"/>
                </a:lnTo>
                <a:lnTo>
                  <a:pt x="96012" y="18287"/>
                </a:lnTo>
                <a:lnTo>
                  <a:pt x="101346" y="16763"/>
                </a:lnTo>
                <a:close/>
              </a:path>
              <a:path w="3816350" h="756285">
                <a:moveTo>
                  <a:pt x="3742944" y="12191"/>
                </a:moveTo>
                <a:lnTo>
                  <a:pt x="3697224" y="12191"/>
                </a:lnTo>
                <a:lnTo>
                  <a:pt x="3710940" y="15239"/>
                </a:lnTo>
                <a:lnTo>
                  <a:pt x="3709416" y="15239"/>
                </a:lnTo>
                <a:lnTo>
                  <a:pt x="3721607" y="18287"/>
                </a:lnTo>
                <a:lnTo>
                  <a:pt x="3721607" y="16763"/>
                </a:lnTo>
                <a:lnTo>
                  <a:pt x="3751706" y="16763"/>
                </a:lnTo>
                <a:lnTo>
                  <a:pt x="3749040" y="15239"/>
                </a:lnTo>
                <a:lnTo>
                  <a:pt x="3742944" y="12191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 txBox="1"/>
          <p:nvPr/>
        </p:nvSpPr>
        <p:spPr>
          <a:xfrm>
            <a:off x="5727890" y="4780583"/>
            <a:ext cx="3561079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Внизу страницы можно перейти на</a:t>
            </a:r>
            <a:r>
              <a:rPr sz="1200" spc="-10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портал</a:t>
            </a:r>
          </a:p>
          <a:p>
            <a:pPr marL="12700" algn="ctr">
              <a:lnSpc>
                <a:spcPct val="100000"/>
              </a:lnSpc>
              <a:spcBef>
                <a:spcPts val="285"/>
              </a:spcBef>
            </a:pP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«Работа в </a:t>
            </a:r>
            <a:r>
              <a:rPr sz="12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России» </a:t>
            </a:r>
            <a:r>
              <a:rPr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подобрать нужные</a:t>
            </a:r>
            <a:r>
              <a:rPr sz="1200" spc="-5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кадры</a:t>
            </a:r>
            <a:endParaRPr sz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2983"/>
            <a:ext cx="5727890" cy="573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4195" y="2"/>
            <a:ext cx="5642517" cy="45056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ПОДБОР НЕДВИЖИМОСТИ ДЛЯ БИЗНЕСА </a:t>
            </a:r>
            <a:endParaRPr lang="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421" y="901957"/>
            <a:ext cx="8820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indent="449580">
              <a:lnSpc>
                <a:spcPct val="100000"/>
              </a:lnSpc>
              <a:spcBef>
                <a:spcPts val="45"/>
              </a:spcBef>
            </a:pP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539" y="495800"/>
            <a:ext cx="8809463" cy="4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49580" algn="ctr">
              <a:lnSpc>
                <a:spcPct val="122200"/>
              </a:lnSpc>
            </a:pP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Подбор недвижимости под основные параметры примерного бизнес-плана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1"/>
          <p:cNvSpPr txBox="1"/>
          <p:nvPr/>
        </p:nvSpPr>
        <p:spPr>
          <a:xfrm>
            <a:off x="223027" y="1165281"/>
            <a:ext cx="8598581" cy="1159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49580" algn="just">
              <a:spcBef>
                <a:spcPts val="1210"/>
              </a:spcBef>
            </a:pP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После расчета рыночной ниши необходимо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осуществить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подбор  доступных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рынке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помещений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параметрами, соответствующими 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примерному    бизнес-плану.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  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этого  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воспользуйтесь </a:t>
            </a:r>
            <a:r>
              <a:rPr lang="ru-RU" b="1" spc="5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сервисом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spcBef>
                <a:spcPts val="430"/>
              </a:spcBef>
            </a:pPr>
            <a:r>
              <a:rPr lang="ru-RU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«Недвижимость».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161915" y="2587085"/>
            <a:ext cx="3116544" cy="2780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151248" y="4683512"/>
            <a:ext cx="584732" cy="683941"/>
          </a:xfrm>
          <a:custGeom>
            <a:avLst/>
            <a:gdLst/>
            <a:ahLst/>
            <a:cxnLst/>
            <a:rect l="l" t="t" r="r" b="b"/>
            <a:pathLst>
              <a:path w="388619" h="391795">
                <a:moveTo>
                  <a:pt x="388620" y="0"/>
                </a:moveTo>
                <a:lnTo>
                  <a:pt x="0" y="0"/>
                </a:lnTo>
                <a:lnTo>
                  <a:pt x="0" y="391667"/>
                </a:lnTo>
                <a:lnTo>
                  <a:pt x="388620" y="391667"/>
                </a:lnTo>
                <a:lnTo>
                  <a:pt x="388620" y="371855"/>
                </a:lnTo>
                <a:lnTo>
                  <a:pt x="38100" y="371855"/>
                </a:lnTo>
                <a:lnTo>
                  <a:pt x="19812" y="353567"/>
                </a:lnTo>
                <a:lnTo>
                  <a:pt x="38100" y="353567"/>
                </a:lnTo>
                <a:lnTo>
                  <a:pt x="38100" y="38100"/>
                </a:lnTo>
                <a:lnTo>
                  <a:pt x="19812" y="38100"/>
                </a:lnTo>
                <a:lnTo>
                  <a:pt x="38100" y="18287"/>
                </a:lnTo>
                <a:lnTo>
                  <a:pt x="388620" y="18287"/>
                </a:lnTo>
                <a:lnTo>
                  <a:pt x="388620" y="0"/>
                </a:lnTo>
                <a:close/>
              </a:path>
              <a:path w="388619" h="391795">
                <a:moveTo>
                  <a:pt x="38100" y="353567"/>
                </a:moveTo>
                <a:lnTo>
                  <a:pt x="19812" y="353567"/>
                </a:lnTo>
                <a:lnTo>
                  <a:pt x="38100" y="371855"/>
                </a:lnTo>
                <a:lnTo>
                  <a:pt x="38100" y="353567"/>
                </a:lnTo>
                <a:close/>
              </a:path>
              <a:path w="388619" h="391795">
                <a:moveTo>
                  <a:pt x="350520" y="353567"/>
                </a:moveTo>
                <a:lnTo>
                  <a:pt x="38100" y="353567"/>
                </a:lnTo>
                <a:lnTo>
                  <a:pt x="38100" y="371855"/>
                </a:lnTo>
                <a:lnTo>
                  <a:pt x="350520" y="371855"/>
                </a:lnTo>
                <a:lnTo>
                  <a:pt x="350520" y="353567"/>
                </a:lnTo>
                <a:close/>
              </a:path>
              <a:path w="388619" h="391795">
                <a:moveTo>
                  <a:pt x="350520" y="18287"/>
                </a:moveTo>
                <a:lnTo>
                  <a:pt x="350520" y="371855"/>
                </a:lnTo>
                <a:lnTo>
                  <a:pt x="368808" y="353567"/>
                </a:lnTo>
                <a:lnTo>
                  <a:pt x="388620" y="353567"/>
                </a:lnTo>
                <a:lnTo>
                  <a:pt x="388620" y="38100"/>
                </a:lnTo>
                <a:lnTo>
                  <a:pt x="368808" y="38100"/>
                </a:lnTo>
                <a:lnTo>
                  <a:pt x="350520" y="18287"/>
                </a:lnTo>
                <a:close/>
              </a:path>
              <a:path w="388619" h="391795">
                <a:moveTo>
                  <a:pt x="388620" y="353567"/>
                </a:moveTo>
                <a:lnTo>
                  <a:pt x="368808" y="353567"/>
                </a:lnTo>
                <a:lnTo>
                  <a:pt x="350520" y="371855"/>
                </a:lnTo>
                <a:lnTo>
                  <a:pt x="388620" y="371855"/>
                </a:lnTo>
                <a:lnTo>
                  <a:pt x="388620" y="353567"/>
                </a:lnTo>
                <a:close/>
              </a:path>
              <a:path w="388619" h="391795">
                <a:moveTo>
                  <a:pt x="38100" y="18287"/>
                </a:moveTo>
                <a:lnTo>
                  <a:pt x="19812" y="38100"/>
                </a:lnTo>
                <a:lnTo>
                  <a:pt x="38100" y="38100"/>
                </a:lnTo>
                <a:lnTo>
                  <a:pt x="38100" y="18287"/>
                </a:lnTo>
                <a:close/>
              </a:path>
              <a:path w="388619" h="391795">
                <a:moveTo>
                  <a:pt x="350520" y="18287"/>
                </a:moveTo>
                <a:lnTo>
                  <a:pt x="38100" y="18287"/>
                </a:lnTo>
                <a:lnTo>
                  <a:pt x="38100" y="38100"/>
                </a:lnTo>
                <a:lnTo>
                  <a:pt x="350520" y="38100"/>
                </a:lnTo>
                <a:lnTo>
                  <a:pt x="350520" y="18287"/>
                </a:lnTo>
                <a:close/>
              </a:path>
              <a:path w="388619" h="391795">
                <a:moveTo>
                  <a:pt x="388620" y="18287"/>
                </a:moveTo>
                <a:lnTo>
                  <a:pt x="350520" y="18287"/>
                </a:lnTo>
                <a:lnTo>
                  <a:pt x="368808" y="38100"/>
                </a:lnTo>
                <a:lnTo>
                  <a:pt x="388620" y="38100"/>
                </a:lnTo>
                <a:lnTo>
                  <a:pt x="388620" y="1828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/>
          <p:nvPr/>
        </p:nvSpPr>
        <p:spPr>
          <a:xfrm>
            <a:off x="669074" y="2988528"/>
            <a:ext cx="1918011" cy="1040779"/>
          </a:xfrm>
          <a:custGeom>
            <a:avLst/>
            <a:gdLst/>
            <a:ahLst/>
            <a:cxnLst/>
            <a:rect l="l" t="t" r="r" b="b"/>
            <a:pathLst>
              <a:path w="1260475" h="601979">
                <a:moveTo>
                  <a:pt x="1260347" y="0"/>
                </a:moveTo>
                <a:lnTo>
                  <a:pt x="0" y="0"/>
                </a:lnTo>
                <a:lnTo>
                  <a:pt x="0" y="601979"/>
                </a:lnTo>
                <a:lnTo>
                  <a:pt x="1260347" y="601979"/>
                </a:lnTo>
                <a:lnTo>
                  <a:pt x="1260347" y="582168"/>
                </a:lnTo>
                <a:lnTo>
                  <a:pt x="38100" y="582168"/>
                </a:lnTo>
                <a:lnTo>
                  <a:pt x="19811" y="563879"/>
                </a:lnTo>
                <a:lnTo>
                  <a:pt x="38100" y="563879"/>
                </a:lnTo>
                <a:lnTo>
                  <a:pt x="38100" y="38100"/>
                </a:lnTo>
                <a:lnTo>
                  <a:pt x="19811" y="38100"/>
                </a:lnTo>
                <a:lnTo>
                  <a:pt x="38100" y="19812"/>
                </a:lnTo>
                <a:lnTo>
                  <a:pt x="1260347" y="19812"/>
                </a:lnTo>
                <a:lnTo>
                  <a:pt x="1260347" y="0"/>
                </a:lnTo>
                <a:close/>
              </a:path>
              <a:path w="1260475" h="601979">
                <a:moveTo>
                  <a:pt x="38100" y="563879"/>
                </a:moveTo>
                <a:lnTo>
                  <a:pt x="19811" y="563879"/>
                </a:lnTo>
                <a:lnTo>
                  <a:pt x="38100" y="582168"/>
                </a:lnTo>
                <a:lnTo>
                  <a:pt x="38100" y="563879"/>
                </a:lnTo>
                <a:close/>
              </a:path>
              <a:path w="1260475" h="601979">
                <a:moveTo>
                  <a:pt x="1222247" y="563879"/>
                </a:moveTo>
                <a:lnTo>
                  <a:pt x="38100" y="563879"/>
                </a:lnTo>
                <a:lnTo>
                  <a:pt x="38100" y="582168"/>
                </a:lnTo>
                <a:lnTo>
                  <a:pt x="1222247" y="582168"/>
                </a:lnTo>
                <a:lnTo>
                  <a:pt x="1222247" y="563879"/>
                </a:lnTo>
                <a:close/>
              </a:path>
              <a:path w="1260475" h="601979">
                <a:moveTo>
                  <a:pt x="1222247" y="19812"/>
                </a:moveTo>
                <a:lnTo>
                  <a:pt x="1222247" y="582168"/>
                </a:lnTo>
                <a:lnTo>
                  <a:pt x="1242059" y="563879"/>
                </a:lnTo>
                <a:lnTo>
                  <a:pt x="1260347" y="563879"/>
                </a:lnTo>
                <a:lnTo>
                  <a:pt x="1260347" y="38100"/>
                </a:lnTo>
                <a:lnTo>
                  <a:pt x="1242059" y="38100"/>
                </a:lnTo>
                <a:lnTo>
                  <a:pt x="1222247" y="19812"/>
                </a:lnTo>
                <a:close/>
              </a:path>
              <a:path w="1260475" h="601979">
                <a:moveTo>
                  <a:pt x="1260347" y="563879"/>
                </a:moveTo>
                <a:lnTo>
                  <a:pt x="1242059" y="563879"/>
                </a:lnTo>
                <a:lnTo>
                  <a:pt x="1222247" y="582168"/>
                </a:lnTo>
                <a:lnTo>
                  <a:pt x="1260347" y="582168"/>
                </a:lnTo>
                <a:lnTo>
                  <a:pt x="1260347" y="563879"/>
                </a:lnTo>
                <a:close/>
              </a:path>
              <a:path w="1260475" h="601979">
                <a:moveTo>
                  <a:pt x="38100" y="19812"/>
                </a:moveTo>
                <a:lnTo>
                  <a:pt x="19811" y="38100"/>
                </a:lnTo>
                <a:lnTo>
                  <a:pt x="38100" y="38100"/>
                </a:lnTo>
                <a:lnTo>
                  <a:pt x="38100" y="19812"/>
                </a:lnTo>
                <a:close/>
              </a:path>
              <a:path w="1260475" h="601979">
                <a:moveTo>
                  <a:pt x="1222247" y="19812"/>
                </a:moveTo>
                <a:lnTo>
                  <a:pt x="38100" y="19812"/>
                </a:lnTo>
                <a:lnTo>
                  <a:pt x="38100" y="38100"/>
                </a:lnTo>
                <a:lnTo>
                  <a:pt x="1222247" y="38100"/>
                </a:lnTo>
                <a:lnTo>
                  <a:pt x="1222247" y="19812"/>
                </a:lnTo>
                <a:close/>
              </a:path>
              <a:path w="1260475" h="601979">
                <a:moveTo>
                  <a:pt x="1260347" y="19812"/>
                </a:moveTo>
                <a:lnTo>
                  <a:pt x="1222247" y="19812"/>
                </a:lnTo>
                <a:lnTo>
                  <a:pt x="1242059" y="38100"/>
                </a:lnTo>
                <a:lnTo>
                  <a:pt x="1260347" y="38100"/>
                </a:lnTo>
                <a:lnTo>
                  <a:pt x="1260347" y="198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56879" y="2782005"/>
            <a:ext cx="4750420" cy="726912"/>
          </a:xfrm>
          <a:custGeom>
            <a:avLst/>
            <a:gdLst/>
            <a:ahLst/>
            <a:cxnLst/>
            <a:rect l="l" t="t" r="r" b="b"/>
            <a:pathLst>
              <a:path w="3990340" h="416560">
                <a:moveTo>
                  <a:pt x="3931920" y="1524"/>
                </a:moveTo>
                <a:lnTo>
                  <a:pt x="57912" y="1524"/>
                </a:lnTo>
                <a:lnTo>
                  <a:pt x="51815" y="4572"/>
                </a:lnTo>
                <a:lnTo>
                  <a:pt x="44195" y="6096"/>
                </a:lnTo>
                <a:lnTo>
                  <a:pt x="12192" y="33527"/>
                </a:lnTo>
                <a:lnTo>
                  <a:pt x="0" y="67056"/>
                </a:lnTo>
                <a:lnTo>
                  <a:pt x="0" y="350520"/>
                </a:lnTo>
                <a:lnTo>
                  <a:pt x="1523" y="356616"/>
                </a:lnTo>
                <a:lnTo>
                  <a:pt x="3048" y="364236"/>
                </a:lnTo>
                <a:lnTo>
                  <a:pt x="32003" y="403860"/>
                </a:lnTo>
                <a:lnTo>
                  <a:pt x="65531" y="416051"/>
                </a:lnTo>
                <a:lnTo>
                  <a:pt x="3924300" y="416051"/>
                </a:lnTo>
                <a:lnTo>
                  <a:pt x="3931920" y="414527"/>
                </a:lnTo>
                <a:lnTo>
                  <a:pt x="3938016" y="413004"/>
                </a:lnTo>
                <a:lnTo>
                  <a:pt x="3945635" y="409956"/>
                </a:lnTo>
                <a:lnTo>
                  <a:pt x="3957828" y="403860"/>
                </a:lnTo>
                <a:lnTo>
                  <a:pt x="73151" y="403860"/>
                </a:lnTo>
                <a:lnTo>
                  <a:pt x="67056" y="402336"/>
                </a:lnTo>
                <a:lnTo>
                  <a:pt x="60959" y="402336"/>
                </a:lnTo>
                <a:lnTo>
                  <a:pt x="54864" y="400812"/>
                </a:lnTo>
                <a:lnTo>
                  <a:pt x="51815" y="399288"/>
                </a:lnTo>
                <a:lnTo>
                  <a:pt x="50292" y="399288"/>
                </a:lnTo>
                <a:lnTo>
                  <a:pt x="38100" y="393192"/>
                </a:lnTo>
                <a:lnTo>
                  <a:pt x="39623" y="393192"/>
                </a:lnTo>
                <a:lnTo>
                  <a:pt x="30479" y="385572"/>
                </a:lnTo>
                <a:lnTo>
                  <a:pt x="22859" y="376427"/>
                </a:lnTo>
                <a:lnTo>
                  <a:pt x="17634" y="367284"/>
                </a:lnTo>
                <a:lnTo>
                  <a:pt x="16764" y="367284"/>
                </a:lnTo>
                <a:lnTo>
                  <a:pt x="15544" y="361188"/>
                </a:lnTo>
                <a:lnTo>
                  <a:pt x="15239" y="361188"/>
                </a:lnTo>
                <a:lnTo>
                  <a:pt x="12192" y="348996"/>
                </a:lnTo>
                <a:lnTo>
                  <a:pt x="12192" y="67056"/>
                </a:lnTo>
                <a:lnTo>
                  <a:pt x="12496" y="67056"/>
                </a:lnTo>
                <a:lnTo>
                  <a:pt x="13715" y="60960"/>
                </a:lnTo>
                <a:lnTo>
                  <a:pt x="14096" y="60960"/>
                </a:lnTo>
                <a:lnTo>
                  <a:pt x="16764" y="50292"/>
                </a:lnTo>
                <a:lnTo>
                  <a:pt x="17526" y="50292"/>
                </a:lnTo>
                <a:lnTo>
                  <a:pt x="22859" y="39624"/>
                </a:lnTo>
                <a:lnTo>
                  <a:pt x="23948" y="39624"/>
                </a:lnTo>
                <a:lnTo>
                  <a:pt x="30479" y="30480"/>
                </a:lnTo>
                <a:lnTo>
                  <a:pt x="32003" y="30480"/>
                </a:lnTo>
                <a:lnTo>
                  <a:pt x="39623" y="22860"/>
                </a:lnTo>
                <a:lnTo>
                  <a:pt x="41148" y="22860"/>
                </a:lnTo>
                <a:lnTo>
                  <a:pt x="50292" y="18288"/>
                </a:lnTo>
                <a:lnTo>
                  <a:pt x="48767" y="18288"/>
                </a:lnTo>
                <a:lnTo>
                  <a:pt x="67056" y="13716"/>
                </a:lnTo>
                <a:lnTo>
                  <a:pt x="3957828" y="13716"/>
                </a:lnTo>
                <a:lnTo>
                  <a:pt x="3945635" y="6096"/>
                </a:lnTo>
                <a:lnTo>
                  <a:pt x="3938016" y="4572"/>
                </a:lnTo>
                <a:lnTo>
                  <a:pt x="3931920" y="1524"/>
                </a:lnTo>
                <a:close/>
              </a:path>
              <a:path w="3990340" h="416560">
                <a:moveTo>
                  <a:pt x="3941064" y="397764"/>
                </a:moveTo>
                <a:lnTo>
                  <a:pt x="3934968" y="400812"/>
                </a:lnTo>
                <a:lnTo>
                  <a:pt x="3928872" y="402336"/>
                </a:lnTo>
                <a:lnTo>
                  <a:pt x="3922776" y="402336"/>
                </a:lnTo>
                <a:lnTo>
                  <a:pt x="3916679" y="403860"/>
                </a:lnTo>
                <a:lnTo>
                  <a:pt x="3957828" y="403860"/>
                </a:lnTo>
                <a:lnTo>
                  <a:pt x="3963161" y="399288"/>
                </a:lnTo>
                <a:lnTo>
                  <a:pt x="3939540" y="399288"/>
                </a:lnTo>
                <a:lnTo>
                  <a:pt x="3941064" y="397764"/>
                </a:lnTo>
                <a:close/>
              </a:path>
              <a:path w="3990340" h="416560">
                <a:moveTo>
                  <a:pt x="48767" y="397764"/>
                </a:moveTo>
                <a:lnTo>
                  <a:pt x="50292" y="399288"/>
                </a:lnTo>
                <a:lnTo>
                  <a:pt x="51815" y="399288"/>
                </a:lnTo>
                <a:lnTo>
                  <a:pt x="48767" y="397764"/>
                </a:lnTo>
                <a:close/>
              </a:path>
              <a:path w="3990340" h="416560">
                <a:moveTo>
                  <a:pt x="3973068" y="365760"/>
                </a:moveTo>
                <a:lnTo>
                  <a:pt x="3966972" y="376427"/>
                </a:lnTo>
                <a:lnTo>
                  <a:pt x="3959352" y="385572"/>
                </a:lnTo>
                <a:lnTo>
                  <a:pt x="3950207" y="393192"/>
                </a:lnTo>
                <a:lnTo>
                  <a:pt x="3951731" y="393192"/>
                </a:lnTo>
                <a:lnTo>
                  <a:pt x="3939540" y="399288"/>
                </a:lnTo>
                <a:lnTo>
                  <a:pt x="3963161" y="399288"/>
                </a:lnTo>
                <a:lnTo>
                  <a:pt x="3968496" y="394716"/>
                </a:lnTo>
                <a:lnTo>
                  <a:pt x="3977640" y="384048"/>
                </a:lnTo>
                <a:lnTo>
                  <a:pt x="3983735" y="371856"/>
                </a:lnTo>
                <a:lnTo>
                  <a:pt x="3985564" y="367284"/>
                </a:lnTo>
                <a:lnTo>
                  <a:pt x="3973068" y="367284"/>
                </a:lnTo>
                <a:lnTo>
                  <a:pt x="3973068" y="365760"/>
                </a:lnTo>
                <a:close/>
              </a:path>
              <a:path w="3990340" h="416560">
                <a:moveTo>
                  <a:pt x="16764" y="365760"/>
                </a:moveTo>
                <a:lnTo>
                  <a:pt x="16764" y="367284"/>
                </a:lnTo>
                <a:lnTo>
                  <a:pt x="17634" y="367284"/>
                </a:lnTo>
                <a:lnTo>
                  <a:pt x="16764" y="365760"/>
                </a:lnTo>
                <a:close/>
              </a:path>
              <a:path w="3990340" h="416560">
                <a:moveTo>
                  <a:pt x="3974592" y="359664"/>
                </a:moveTo>
                <a:lnTo>
                  <a:pt x="3973068" y="367284"/>
                </a:lnTo>
                <a:lnTo>
                  <a:pt x="3985564" y="367284"/>
                </a:lnTo>
                <a:lnTo>
                  <a:pt x="3986783" y="364236"/>
                </a:lnTo>
                <a:lnTo>
                  <a:pt x="3987393" y="361188"/>
                </a:lnTo>
                <a:lnTo>
                  <a:pt x="3974592" y="361188"/>
                </a:lnTo>
                <a:lnTo>
                  <a:pt x="3974592" y="359664"/>
                </a:lnTo>
                <a:close/>
              </a:path>
              <a:path w="3990340" h="416560">
                <a:moveTo>
                  <a:pt x="15239" y="359664"/>
                </a:moveTo>
                <a:lnTo>
                  <a:pt x="15239" y="361188"/>
                </a:lnTo>
                <a:lnTo>
                  <a:pt x="15544" y="361188"/>
                </a:lnTo>
                <a:lnTo>
                  <a:pt x="15239" y="359664"/>
                </a:lnTo>
                <a:close/>
              </a:path>
              <a:path w="3990340" h="416560">
                <a:moveTo>
                  <a:pt x="3989831" y="67056"/>
                </a:moveTo>
                <a:lnTo>
                  <a:pt x="3977640" y="67056"/>
                </a:lnTo>
                <a:lnTo>
                  <a:pt x="3977640" y="348996"/>
                </a:lnTo>
                <a:lnTo>
                  <a:pt x="3974592" y="361188"/>
                </a:lnTo>
                <a:lnTo>
                  <a:pt x="3987393" y="361188"/>
                </a:lnTo>
                <a:lnTo>
                  <a:pt x="3988307" y="356616"/>
                </a:lnTo>
                <a:lnTo>
                  <a:pt x="3989831" y="350520"/>
                </a:lnTo>
                <a:lnTo>
                  <a:pt x="3989831" y="67056"/>
                </a:lnTo>
                <a:close/>
              </a:path>
              <a:path w="3990340" h="416560">
                <a:moveTo>
                  <a:pt x="12496" y="67056"/>
                </a:moveTo>
                <a:lnTo>
                  <a:pt x="12192" y="67056"/>
                </a:lnTo>
                <a:lnTo>
                  <a:pt x="12192" y="68580"/>
                </a:lnTo>
                <a:lnTo>
                  <a:pt x="12496" y="67056"/>
                </a:lnTo>
                <a:close/>
              </a:path>
              <a:path w="3990340" h="416560">
                <a:moveTo>
                  <a:pt x="3988612" y="60960"/>
                </a:moveTo>
                <a:lnTo>
                  <a:pt x="3976116" y="60960"/>
                </a:lnTo>
                <a:lnTo>
                  <a:pt x="3977640" y="68580"/>
                </a:lnTo>
                <a:lnTo>
                  <a:pt x="3977640" y="67056"/>
                </a:lnTo>
                <a:lnTo>
                  <a:pt x="3989831" y="67056"/>
                </a:lnTo>
                <a:lnTo>
                  <a:pt x="3988612" y="60960"/>
                </a:lnTo>
                <a:close/>
              </a:path>
              <a:path w="3990340" h="416560">
                <a:moveTo>
                  <a:pt x="14096" y="60960"/>
                </a:moveTo>
                <a:lnTo>
                  <a:pt x="13715" y="60960"/>
                </a:lnTo>
                <a:lnTo>
                  <a:pt x="13715" y="62484"/>
                </a:lnTo>
                <a:lnTo>
                  <a:pt x="14096" y="60960"/>
                </a:lnTo>
                <a:close/>
              </a:path>
              <a:path w="3990340" h="416560">
                <a:moveTo>
                  <a:pt x="3986022" y="50292"/>
                </a:moveTo>
                <a:lnTo>
                  <a:pt x="3973068" y="50292"/>
                </a:lnTo>
                <a:lnTo>
                  <a:pt x="3976116" y="62484"/>
                </a:lnTo>
                <a:lnTo>
                  <a:pt x="3976116" y="60960"/>
                </a:lnTo>
                <a:lnTo>
                  <a:pt x="3988612" y="60960"/>
                </a:lnTo>
                <a:lnTo>
                  <a:pt x="3986783" y="51816"/>
                </a:lnTo>
                <a:lnTo>
                  <a:pt x="3986022" y="50292"/>
                </a:lnTo>
                <a:close/>
              </a:path>
              <a:path w="3990340" h="416560">
                <a:moveTo>
                  <a:pt x="17526" y="50292"/>
                </a:moveTo>
                <a:lnTo>
                  <a:pt x="16764" y="50292"/>
                </a:lnTo>
                <a:lnTo>
                  <a:pt x="16764" y="51816"/>
                </a:lnTo>
                <a:lnTo>
                  <a:pt x="17526" y="50292"/>
                </a:lnTo>
                <a:close/>
              </a:path>
              <a:path w="3990340" h="416560">
                <a:moveTo>
                  <a:pt x="3980688" y="39624"/>
                </a:moveTo>
                <a:lnTo>
                  <a:pt x="3966972" y="39624"/>
                </a:lnTo>
                <a:lnTo>
                  <a:pt x="3973068" y="51816"/>
                </a:lnTo>
                <a:lnTo>
                  <a:pt x="3973068" y="50292"/>
                </a:lnTo>
                <a:lnTo>
                  <a:pt x="3986022" y="50292"/>
                </a:lnTo>
                <a:lnTo>
                  <a:pt x="3980688" y="39624"/>
                </a:lnTo>
                <a:close/>
              </a:path>
              <a:path w="3990340" h="416560">
                <a:moveTo>
                  <a:pt x="23948" y="39624"/>
                </a:moveTo>
                <a:lnTo>
                  <a:pt x="22859" y="39624"/>
                </a:lnTo>
                <a:lnTo>
                  <a:pt x="22859" y="41148"/>
                </a:lnTo>
                <a:lnTo>
                  <a:pt x="23948" y="39624"/>
                </a:lnTo>
                <a:close/>
              </a:path>
              <a:path w="3990340" h="416560">
                <a:moveTo>
                  <a:pt x="3975027" y="30480"/>
                </a:moveTo>
                <a:lnTo>
                  <a:pt x="3959352" y="30480"/>
                </a:lnTo>
                <a:lnTo>
                  <a:pt x="3966972" y="41148"/>
                </a:lnTo>
                <a:lnTo>
                  <a:pt x="3966972" y="39624"/>
                </a:lnTo>
                <a:lnTo>
                  <a:pt x="3980688" y="39624"/>
                </a:lnTo>
                <a:lnTo>
                  <a:pt x="3977640" y="33527"/>
                </a:lnTo>
                <a:lnTo>
                  <a:pt x="3975027" y="30480"/>
                </a:lnTo>
                <a:close/>
              </a:path>
              <a:path w="3990340" h="416560">
                <a:moveTo>
                  <a:pt x="32003" y="30480"/>
                </a:moveTo>
                <a:lnTo>
                  <a:pt x="30479" y="30480"/>
                </a:lnTo>
                <a:lnTo>
                  <a:pt x="30479" y="32004"/>
                </a:lnTo>
                <a:lnTo>
                  <a:pt x="32003" y="30480"/>
                </a:lnTo>
                <a:close/>
              </a:path>
              <a:path w="3990340" h="416560">
                <a:moveTo>
                  <a:pt x="3968496" y="22860"/>
                </a:moveTo>
                <a:lnTo>
                  <a:pt x="3950207" y="22860"/>
                </a:lnTo>
                <a:lnTo>
                  <a:pt x="3959352" y="32004"/>
                </a:lnTo>
                <a:lnTo>
                  <a:pt x="3959352" y="30480"/>
                </a:lnTo>
                <a:lnTo>
                  <a:pt x="3975027" y="30480"/>
                </a:lnTo>
                <a:lnTo>
                  <a:pt x="3968496" y="22860"/>
                </a:lnTo>
                <a:close/>
              </a:path>
              <a:path w="3990340" h="416560">
                <a:moveTo>
                  <a:pt x="41148" y="22860"/>
                </a:moveTo>
                <a:lnTo>
                  <a:pt x="39623" y="22860"/>
                </a:lnTo>
                <a:lnTo>
                  <a:pt x="38100" y="24384"/>
                </a:lnTo>
                <a:lnTo>
                  <a:pt x="41148" y="22860"/>
                </a:lnTo>
                <a:close/>
              </a:path>
              <a:path w="3990340" h="416560">
                <a:moveTo>
                  <a:pt x="3957828" y="13716"/>
                </a:moveTo>
                <a:lnTo>
                  <a:pt x="3922776" y="13716"/>
                </a:lnTo>
                <a:lnTo>
                  <a:pt x="3941064" y="18288"/>
                </a:lnTo>
                <a:lnTo>
                  <a:pt x="3939540" y="18288"/>
                </a:lnTo>
                <a:lnTo>
                  <a:pt x="3951731" y="24384"/>
                </a:lnTo>
                <a:lnTo>
                  <a:pt x="3950207" y="22860"/>
                </a:lnTo>
                <a:lnTo>
                  <a:pt x="3968496" y="22860"/>
                </a:lnTo>
                <a:lnTo>
                  <a:pt x="3957828" y="13716"/>
                </a:lnTo>
                <a:close/>
              </a:path>
              <a:path w="3990340" h="416560">
                <a:moveTo>
                  <a:pt x="3916679" y="0"/>
                </a:moveTo>
                <a:lnTo>
                  <a:pt x="73151" y="0"/>
                </a:lnTo>
                <a:lnTo>
                  <a:pt x="65531" y="1524"/>
                </a:lnTo>
                <a:lnTo>
                  <a:pt x="3924300" y="1524"/>
                </a:lnTo>
                <a:lnTo>
                  <a:pt x="3916679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279769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R="2132330" algn="ctr">
              <a:lnSpc>
                <a:spcPct val="100000"/>
              </a:lnSpc>
              <a:spcBef>
                <a:spcPts val="1165"/>
              </a:spcBef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меню </a:t>
            </a:r>
            <a:r>
              <a:rPr lang="ru-RU" sz="1200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слева выберите раздел</a:t>
            </a:r>
            <a:r>
              <a:rPr lang="ru-RU" sz="1200" b="1" spc="-1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«Недвижимость»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29"/>
          <p:cNvSpPr/>
          <p:nvPr/>
        </p:nvSpPr>
        <p:spPr>
          <a:xfrm>
            <a:off x="8251903" y="3025205"/>
            <a:ext cx="518457" cy="1673176"/>
          </a:xfrm>
          <a:custGeom>
            <a:avLst/>
            <a:gdLst/>
            <a:ahLst/>
            <a:cxnLst/>
            <a:rect l="l" t="t" r="r" b="b"/>
            <a:pathLst>
              <a:path w="525779" h="1077595">
                <a:moveTo>
                  <a:pt x="368808" y="990600"/>
                </a:moveTo>
                <a:lnTo>
                  <a:pt x="283463" y="1033272"/>
                </a:lnTo>
                <a:lnTo>
                  <a:pt x="368808" y="1077468"/>
                </a:lnTo>
                <a:lnTo>
                  <a:pt x="368808" y="1048512"/>
                </a:lnTo>
                <a:lnTo>
                  <a:pt x="355092" y="1048512"/>
                </a:lnTo>
                <a:lnTo>
                  <a:pt x="355092" y="1019556"/>
                </a:lnTo>
                <a:lnTo>
                  <a:pt x="368808" y="1019556"/>
                </a:lnTo>
                <a:lnTo>
                  <a:pt x="368808" y="990600"/>
                </a:lnTo>
                <a:close/>
              </a:path>
              <a:path w="525779" h="1077595">
                <a:moveTo>
                  <a:pt x="368808" y="1019556"/>
                </a:moveTo>
                <a:lnTo>
                  <a:pt x="355092" y="1019556"/>
                </a:lnTo>
                <a:lnTo>
                  <a:pt x="355092" y="1048512"/>
                </a:lnTo>
                <a:lnTo>
                  <a:pt x="368808" y="1048512"/>
                </a:lnTo>
                <a:lnTo>
                  <a:pt x="368808" y="1019556"/>
                </a:lnTo>
                <a:close/>
              </a:path>
              <a:path w="525779" h="1077595">
                <a:moveTo>
                  <a:pt x="498348" y="1019556"/>
                </a:moveTo>
                <a:lnTo>
                  <a:pt x="368808" y="1019556"/>
                </a:lnTo>
                <a:lnTo>
                  <a:pt x="368808" y="1048512"/>
                </a:lnTo>
                <a:lnTo>
                  <a:pt x="525780" y="1048512"/>
                </a:lnTo>
                <a:lnTo>
                  <a:pt x="525780" y="1033272"/>
                </a:lnTo>
                <a:lnTo>
                  <a:pt x="498348" y="1033272"/>
                </a:lnTo>
                <a:lnTo>
                  <a:pt x="498348" y="1019556"/>
                </a:lnTo>
                <a:close/>
              </a:path>
              <a:path w="525779" h="1077595">
                <a:moveTo>
                  <a:pt x="498348" y="15240"/>
                </a:moveTo>
                <a:lnTo>
                  <a:pt x="498348" y="1033272"/>
                </a:lnTo>
                <a:lnTo>
                  <a:pt x="512063" y="1019556"/>
                </a:lnTo>
                <a:lnTo>
                  <a:pt x="525780" y="1019556"/>
                </a:lnTo>
                <a:lnTo>
                  <a:pt x="525780" y="28956"/>
                </a:lnTo>
                <a:lnTo>
                  <a:pt x="512063" y="28956"/>
                </a:lnTo>
                <a:lnTo>
                  <a:pt x="498348" y="15240"/>
                </a:lnTo>
                <a:close/>
              </a:path>
              <a:path w="525779" h="1077595">
                <a:moveTo>
                  <a:pt x="525780" y="1019556"/>
                </a:moveTo>
                <a:lnTo>
                  <a:pt x="512063" y="1019556"/>
                </a:lnTo>
                <a:lnTo>
                  <a:pt x="498348" y="1033272"/>
                </a:lnTo>
                <a:lnTo>
                  <a:pt x="525780" y="1033272"/>
                </a:lnTo>
                <a:lnTo>
                  <a:pt x="525780" y="1019556"/>
                </a:lnTo>
                <a:close/>
              </a:path>
              <a:path w="525779" h="1077595">
                <a:moveTo>
                  <a:pt x="525780" y="0"/>
                </a:moveTo>
                <a:lnTo>
                  <a:pt x="0" y="0"/>
                </a:lnTo>
                <a:lnTo>
                  <a:pt x="0" y="28956"/>
                </a:lnTo>
                <a:lnTo>
                  <a:pt x="498348" y="28956"/>
                </a:lnTo>
                <a:lnTo>
                  <a:pt x="498348" y="15240"/>
                </a:lnTo>
                <a:lnTo>
                  <a:pt x="525780" y="15240"/>
                </a:lnTo>
                <a:lnTo>
                  <a:pt x="525780" y="0"/>
                </a:lnTo>
                <a:close/>
              </a:path>
              <a:path w="525779" h="1077595">
                <a:moveTo>
                  <a:pt x="525780" y="15240"/>
                </a:moveTo>
                <a:lnTo>
                  <a:pt x="498348" y="15240"/>
                </a:lnTo>
                <a:lnTo>
                  <a:pt x="512063" y="28956"/>
                </a:lnTo>
                <a:lnTo>
                  <a:pt x="525780" y="28956"/>
                </a:lnTo>
                <a:lnTo>
                  <a:pt x="525780" y="15240"/>
                </a:lnTo>
                <a:close/>
              </a:path>
            </a:pathLst>
          </a:custGeom>
          <a:solidFill>
            <a:srgbClr val="ED7D31"/>
          </a:solidFill>
          <a:ln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C00000"/>
              </a:solidFill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5934270" y="4116088"/>
            <a:ext cx="2566670" cy="760712"/>
          </a:xfrm>
          <a:custGeom>
            <a:avLst/>
            <a:gdLst/>
            <a:ahLst/>
            <a:cxnLst/>
            <a:rect l="l" t="t" r="r" b="b"/>
            <a:pathLst>
              <a:path w="2566670" h="632460">
                <a:moveTo>
                  <a:pt x="2467355" y="0"/>
                </a:moveTo>
                <a:lnTo>
                  <a:pt x="99059" y="0"/>
                </a:lnTo>
                <a:lnTo>
                  <a:pt x="88391" y="1524"/>
                </a:lnTo>
                <a:lnTo>
                  <a:pt x="48768" y="18288"/>
                </a:lnTo>
                <a:lnTo>
                  <a:pt x="13715" y="57912"/>
                </a:lnTo>
                <a:lnTo>
                  <a:pt x="1524" y="99060"/>
                </a:lnTo>
                <a:lnTo>
                  <a:pt x="0" y="109728"/>
                </a:lnTo>
                <a:lnTo>
                  <a:pt x="0" y="522732"/>
                </a:lnTo>
                <a:lnTo>
                  <a:pt x="1524" y="533400"/>
                </a:lnTo>
                <a:lnTo>
                  <a:pt x="3047" y="545592"/>
                </a:lnTo>
                <a:lnTo>
                  <a:pt x="6095" y="554736"/>
                </a:lnTo>
                <a:lnTo>
                  <a:pt x="9143" y="565404"/>
                </a:lnTo>
                <a:lnTo>
                  <a:pt x="13715" y="574548"/>
                </a:lnTo>
                <a:lnTo>
                  <a:pt x="41147" y="608076"/>
                </a:lnTo>
                <a:lnTo>
                  <a:pt x="77724" y="627888"/>
                </a:lnTo>
                <a:lnTo>
                  <a:pt x="99059" y="632460"/>
                </a:lnTo>
                <a:lnTo>
                  <a:pt x="2467355" y="632460"/>
                </a:lnTo>
                <a:lnTo>
                  <a:pt x="2478024" y="630936"/>
                </a:lnTo>
                <a:lnTo>
                  <a:pt x="2488691" y="627888"/>
                </a:lnTo>
                <a:lnTo>
                  <a:pt x="2499360" y="623316"/>
                </a:lnTo>
                <a:lnTo>
                  <a:pt x="2505456" y="620268"/>
                </a:lnTo>
                <a:lnTo>
                  <a:pt x="111251" y="620268"/>
                </a:lnTo>
                <a:lnTo>
                  <a:pt x="89915" y="617220"/>
                </a:lnTo>
                <a:lnTo>
                  <a:pt x="91439" y="617220"/>
                </a:lnTo>
                <a:lnTo>
                  <a:pt x="80771" y="615696"/>
                </a:lnTo>
                <a:lnTo>
                  <a:pt x="82295" y="615696"/>
                </a:lnTo>
                <a:lnTo>
                  <a:pt x="71627" y="612648"/>
                </a:lnTo>
                <a:lnTo>
                  <a:pt x="73151" y="612648"/>
                </a:lnTo>
                <a:lnTo>
                  <a:pt x="64007" y="608076"/>
                </a:lnTo>
                <a:lnTo>
                  <a:pt x="56387" y="603504"/>
                </a:lnTo>
                <a:lnTo>
                  <a:pt x="41147" y="591312"/>
                </a:lnTo>
                <a:lnTo>
                  <a:pt x="42671" y="591312"/>
                </a:lnTo>
                <a:lnTo>
                  <a:pt x="36575" y="585216"/>
                </a:lnTo>
                <a:lnTo>
                  <a:pt x="35051" y="585216"/>
                </a:lnTo>
                <a:lnTo>
                  <a:pt x="28956" y="576072"/>
                </a:lnTo>
                <a:lnTo>
                  <a:pt x="29463" y="576072"/>
                </a:lnTo>
                <a:lnTo>
                  <a:pt x="25399" y="569976"/>
                </a:lnTo>
                <a:lnTo>
                  <a:pt x="24383" y="569976"/>
                </a:lnTo>
                <a:lnTo>
                  <a:pt x="15239" y="542544"/>
                </a:lnTo>
                <a:lnTo>
                  <a:pt x="13933" y="533400"/>
                </a:lnTo>
                <a:lnTo>
                  <a:pt x="13715" y="533400"/>
                </a:lnTo>
                <a:lnTo>
                  <a:pt x="13715" y="99060"/>
                </a:lnTo>
                <a:lnTo>
                  <a:pt x="13933" y="99060"/>
                </a:lnTo>
                <a:lnTo>
                  <a:pt x="15239" y="89916"/>
                </a:lnTo>
                <a:lnTo>
                  <a:pt x="24383" y="62484"/>
                </a:lnTo>
                <a:lnTo>
                  <a:pt x="25400" y="62484"/>
                </a:lnTo>
                <a:lnTo>
                  <a:pt x="30480" y="54864"/>
                </a:lnTo>
                <a:lnTo>
                  <a:pt x="28956" y="54864"/>
                </a:lnTo>
                <a:lnTo>
                  <a:pt x="35051" y="47244"/>
                </a:lnTo>
                <a:lnTo>
                  <a:pt x="36575" y="47244"/>
                </a:lnTo>
                <a:lnTo>
                  <a:pt x="42671" y="41148"/>
                </a:lnTo>
                <a:lnTo>
                  <a:pt x="41147" y="41148"/>
                </a:lnTo>
                <a:lnTo>
                  <a:pt x="56387" y="28956"/>
                </a:lnTo>
                <a:lnTo>
                  <a:pt x="64007" y="24384"/>
                </a:lnTo>
                <a:lnTo>
                  <a:pt x="73151" y="19812"/>
                </a:lnTo>
                <a:lnTo>
                  <a:pt x="71627" y="19812"/>
                </a:lnTo>
                <a:lnTo>
                  <a:pt x="82295" y="16764"/>
                </a:lnTo>
                <a:lnTo>
                  <a:pt x="80771" y="16764"/>
                </a:lnTo>
                <a:lnTo>
                  <a:pt x="91439" y="13716"/>
                </a:lnTo>
                <a:lnTo>
                  <a:pt x="100583" y="13716"/>
                </a:lnTo>
                <a:lnTo>
                  <a:pt x="111251" y="12192"/>
                </a:lnTo>
                <a:lnTo>
                  <a:pt x="2505455" y="12192"/>
                </a:lnTo>
                <a:lnTo>
                  <a:pt x="2499360" y="9144"/>
                </a:lnTo>
                <a:lnTo>
                  <a:pt x="2488691" y="4572"/>
                </a:lnTo>
                <a:lnTo>
                  <a:pt x="2478024" y="1524"/>
                </a:lnTo>
                <a:lnTo>
                  <a:pt x="2467355" y="0"/>
                </a:lnTo>
                <a:close/>
              </a:path>
              <a:path w="2566670" h="632460">
                <a:moveTo>
                  <a:pt x="2531364" y="583692"/>
                </a:moveTo>
                <a:lnTo>
                  <a:pt x="2525267" y="591312"/>
                </a:lnTo>
                <a:lnTo>
                  <a:pt x="2510028" y="603504"/>
                </a:lnTo>
                <a:lnTo>
                  <a:pt x="2502408" y="608076"/>
                </a:lnTo>
                <a:lnTo>
                  <a:pt x="2493264" y="612648"/>
                </a:lnTo>
                <a:lnTo>
                  <a:pt x="2494788" y="612648"/>
                </a:lnTo>
                <a:lnTo>
                  <a:pt x="2484119" y="615696"/>
                </a:lnTo>
                <a:lnTo>
                  <a:pt x="2485643" y="615696"/>
                </a:lnTo>
                <a:lnTo>
                  <a:pt x="2474976" y="617220"/>
                </a:lnTo>
                <a:lnTo>
                  <a:pt x="2476500" y="617220"/>
                </a:lnTo>
                <a:lnTo>
                  <a:pt x="2455164" y="620268"/>
                </a:lnTo>
                <a:lnTo>
                  <a:pt x="2505456" y="620268"/>
                </a:lnTo>
                <a:lnTo>
                  <a:pt x="2540508" y="592836"/>
                </a:lnTo>
                <a:lnTo>
                  <a:pt x="2545588" y="585216"/>
                </a:lnTo>
                <a:lnTo>
                  <a:pt x="2531364" y="585216"/>
                </a:lnTo>
                <a:lnTo>
                  <a:pt x="2531364" y="583692"/>
                </a:lnTo>
                <a:close/>
              </a:path>
              <a:path w="2566670" h="632460">
                <a:moveTo>
                  <a:pt x="35051" y="583692"/>
                </a:moveTo>
                <a:lnTo>
                  <a:pt x="35051" y="585216"/>
                </a:lnTo>
                <a:lnTo>
                  <a:pt x="36575" y="585216"/>
                </a:lnTo>
                <a:lnTo>
                  <a:pt x="35051" y="583692"/>
                </a:lnTo>
                <a:close/>
              </a:path>
              <a:path w="2566670" h="632460">
                <a:moveTo>
                  <a:pt x="2551684" y="576072"/>
                </a:moveTo>
                <a:lnTo>
                  <a:pt x="2537460" y="576072"/>
                </a:lnTo>
                <a:lnTo>
                  <a:pt x="2531364" y="585216"/>
                </a:lnTo>
                <a:lnTo>
                  <a:pt x="2545588" y="585216"/>
                </a:lnTo>
                <a:lnTo>
                  <a:pt x="2551684" y="576072"/>
                </a:lnTo>
                <a:close/>
              </a:path>
              <a:path w="2566670" h="632460">
                <a:moveTo>
                  <a:pt x="29463" y="576072"/>
                </a:moveTo>
                <a:lnTo>
                  <a:pt x="28956" y="576072"/>
                </a:lnTo>
                <a:lnTo>
                  <a:pt x="30480" y="577596"/>
                </a:lnTo>
                <a:lnTo>
                  <a:pt x="29463" y="576072"/>
                </a:lnTo>
                <a:close/>
              </a:path>
              <a:path w="2566670" h="632460">
                <a:moveTo>
                  <a:pt x="2542031" y="568452"/>
                </a:moveTo>
                <a:lnTo>
                  <a:pt x="2535936" y="577596"/>
                </a:lnTo>
                <a:lnTo>
                  <a:pt x="2537460" y="576072"/>
                </a:lnTo>
                <a:lnTo>
                  <a:pt x="2551684" y="576072"/>
                </a:lnTo>
                <a:lnTo>
                  <a:pt x="2552700" y="574548"/>
                </a:lnTo>
                <a:lnTo>
                  <a:pt x="2554986" y="569976"/>
                </a:lnTo>
                <a:lnTo>
                  <a:pt x="2542031" y="569976"/>
                </a:lnTo>
                <a:lnTo>
                  <a:pt x="2542031" y="568452"/>
                </a:lnTo>
                <a:close/>
              </a:path>
              <a:path w="2566670" h="632460">
                <a:moveTo>
                  <a:pt x="24383" y="568452"/>
                </a:moveTo>
                <a:lnTo>
                  <a:pt x="24383" y="569976"/>
                </a:lnTo>
                <a:lnTo>
                  <a:pt x="25399" y="569976"/>
                </a:lnTo>
                <a:lnTo>
                  <a:pt x="24383" y="568452"/>
                </a:lnTo>
                <a:close/>
              </a:path>
              <a:path w="2566670" h="632460">
                <a:moveTo>
                  <a:pt x="2552700" y="531876"/>
                </a:moveTo>
                <a:lnTo>
                  <a:pt x="2551176" y="542544"/>
                </a:lnTo>
                <a:lnTo>
                  <a:pt x="2548128" y="551688"/>
                </a:lnTo>
                <a:lnTo>
                  <a:pt x="2549652" y="551688"/>
                </a:lnTo>
                <a:lnTo>
                  <a:pt x="2545079" y="560832"/>
                </a:lnTo>
                <a:lnTo>
                  <a:pt x="2542031" y="569976"/>
                </a:lnTo>
                <a:lnTo>
                  <a:pt x="2554986" y="569976"/>
                </a:lnTo>
                <a:lnTo>
                  <a:pt x="2557272" y="565404"/>
                </a:lnTo>
                <a:lnTo>
                  <a:pt x="2560319" y="554736"/>
                </a:lnTo>
                <a:lnTo>
                  <a:pt x="2563367" y="545592"/>
                </a:lnTo>
                <a:lnTo>
                  <a:pt x="2564891" y="533400"/>
                </a:lnTo>
                <a:lnTo>
                  <a:pt x="2552700" y="533400"/>
                </a:lnTo>
                <a:lnTo>
                  <a:pt x="2552700" y="531876"/>
                </a:lnTo>
                <a:close/>
              </a:path>
              <a:path w="2566670" h="632460">
                <a:moveTo>
                  <a:pt x="13715" y="531876"/>
                </a:moveTo>
                <a:lnTo>
                  <a:pt x="13715" y="533400"/>
                </a:lnTo>
                <a:lnTo>
                  <a:pt x="13933" y="533400"/>
                </a:lnTo>
                <a:lnTo>
                  <a:pt x="13715" y="531876"/>
                </a:lnTo>
                <a:close/>
              </a:path>
              <a:path w="2566670" h="632460">
                <a:moveTo>
                  <a:pt x="2564891" y="99060"/>
                </a:moveTo>
                <a:lnTo>
                  <a:pt x="2552700" y="99060"/>
                </a:lnTo>
                <a:lnTo>
                  <a:pt x="2552700" y="533400"/>
                </a:lnTo>
                <a:lnTo>
                  <a:pt x="2564891" y="533400"/>
                </a:lnTo>
                <a:lnTo>
                  <a:pt x="2566416" y="522732"/>
                </a:lnTo>
                <a:lnTo>
                  <a:pt x="2566416" y="109728"/>
                </a:lnTo>
                <a:lnTo>
                  <a:pt x="2564891" y="99060"/>
                </a:lnTo>
                <a:close/>
              </a:path>
              <a:path w="2566670" h="632460">
                <a:moveTo>
                  <a:pt x="13933" y="99060"/>
                </a:moveTo>
                <a:lnTo>
                  <a:pt x="13715" y="99060"/>
                </a:lnTo>
                <a:lnTo>
                  <a:pt x="13715" y="100584"/>
                </a:lnTo>
                <a:lnTo>
                  <a:pt x="13933" y="99060"/>
                </a:lnTo>
                <a:close/>
              </a:path>
              <a:path w="2566670" h="632460">
                <a:moveTo>
                  <a:pt x="2554986" y="62484"/>
                </a:moveTo>
                <a:lnTo>
                  <a:pt x="2542031" y="62484"/>
                </a:lnTo>
                <a:lnTo>
                  <a:pt x="2545079" y="71628"/>
                </a:lnTo>
                <a:lnTo>
                  <a:pt x="2549652" y="80772"/>
                </a:lnTo>
                <a:lnTo>
                  <a:pt x="2548128" y="80772"/>
                </a:lnTo>
                <a:lnTo>
                  <a:pt x="2551176" y="89916"/>
                </a:lnTo>
                <a:lnTo>
                  <a:pt x="2552700" y="100584"/>
                </a:lnTo>
                <a:lnTo>
                  <a:pt x="2552700" y="99060"/>
                </a:lnTo>
                <a:lnTo>
                  <a:pt x="2564891" y="99060"/>
                </a:lnTo>
                <a:lnTo>
                  <a:pt x="2563367" y="86868"/>
                </a:lnTo>
                <a:lnTo>
                  <a:pt x="2560319" y="76200"/>
                </a:lnTo>
                <a:lnTo>
                  <a:pt x="2557272" y="67056"/>
                </a:lnTo>
                <a:lnTo>
                  <a:pt x="2554986" y="62484"/>
                </a:lnTo>
                <a:close/>
              </a:path>
              <a:path w="2566670" h="632460">
                <a:moveTo>
                  <a:pt x="25400" y="62484"/>
                </a:moveTo>
                <a:lnTo>
                  <a:pt x="24383" y="62484"/>
                </a:lnTo>
                <a:lnTo>
                  <a:pt x="24383" y="64008"/>
                </a:lnTo>
                <a:lnTo>
                  <a:pt x="25400" y="62484"/>
                </a:lnTo>
                <a:close/>
              </a:path>
              <a:path w="2566670" h="632460">
                <a:moveTo>
                  <a:pt x="2545588" y="47244"/>
                </a:moveTo>
                <a:lnTo>
                  <a:pt x="2531364" y="47244"/>
                </a:lnTo>
                <a:lnTo>
                  <a:pt x="2537460" y="54864"/>
                </a:lnTo>
                <a:lnTo>
                  <a:pt x="2535936" y="54864"/>
                </a:lnTo>
                <a:lnTo>
                  <a:pt x="2542031" y="64008"/>
                </a:lnTo>
                <a:lnTo>
                  <a:pt x="2542031" y="62484"/>
                </a:lnTo>
                <a:lnTo>
                  <a:pt x="2554986" y="62484"/>
                </a:lnTo>
                <a:lnTo>
                  <a:pt x="2552700" y="57912"/>
                </a:lnTo>
                <a:lnTo>
                  <a:pt x="2545588" y="47244"/>
                </a:lnTo>
                <a:close/>
              </a:path>
              <a:path w="2566670" h="632460">
                <a:moveTo>
                  <a:pt x="36575" y="47244"/>
                </a:moveTo>
                <a:lnTo>
                  <a:pt x="35051" y="47244"/>
                </a:lnTo>
                <a:lnTo>
                  <a:pt x="35051" y="48768"/>
                </a:lnTo>
                <a:lnTo>
                  <a:pt x="36575" y="47244"/>
                </a:lnTo>
                <a:close/>
              </a:path>
              <a:path w="2566670" h="632460">
                <a:moveTo>
                  <a:pt x="2508504" y="13716"/>
                </a:moveTo>
                <a:lnTo>
                  <a:pt x="2474976" y="13716"/>
                </a:lnTo>
                <a:lnTo>
                  <a:pt x="2485643" y="16764"/>
                </a:lnTo>
                <a:lnTo>
                  <a:pt x="2484119" y="16764"/>
                </a:lnTo>
                <a:lnTo>
                  <a:pt x="2494788" y="19812"/>
                </a:lnTo>
                <a:lnTo>
                  <a:pt x="2493264" y="19812"/>
                </a:lnTo>
                <a:lnTo>
                  <a:pt x="2502408" y="24384"/>
                </a:lnTo>
                <a:lnTo>
                  <a:pt x="2510028" y="28956"/>
                </a:lnTo>
                <a:lnTo>
                  <a:pt x="2525267" y="41148"/>
                </a:lnTo>
                <a:lnTo>
                  <a:pt x="2531364" y="48768"/>
                </a:lnTo>
                <a:lnTo>
                  <a:pt x="2531364" y="47244"/>
                </a:lnTo>
                <a:lnTo>
                  <a:pt x="2545588" y="47244"/>
                </a:lnTo>
                <a:lnTo>
                  <a:pt x="2540508" y="39624"/>
                </a:lnTo>
                <a:lnTo>
                  <a:pt x="2534412" y="32004"/>
                </a:lnTo>
                <a:lnTo>
                  <a:pt x="2525267" y="24384"/>
                </a:lnTo>
                <a:lnTo>
                  <a:pt x="2517648" y="18288"/>
                </a:lnTo>
                <a:lnTo>
                  <a:pt x="2508504" y="13716"/>
                </a:lnTo>
                <a:close/>
              </a:path>
              <a:path w="2566670" h="632460">
                <a:moveTo>
                  <a:pt x="100583" y="13716"/>
                </a:moveTo>
                <a:lnTo>
                  <a:pt x="91439" y="13716"/>
                </a:lnTo>
                <a:lnTo>
                  <a:pt x="89915" y="15240"/>
                </a:lnTo>
                <a:lnTo>
                  <a:pt x="100583" y="13716"/>
                </a:lnTo>
                <a:close/>
              </a:path>
              <a:path w="2566670" h="632460">
                <a:moveTo>
                  <a:pt x="2505455" y="12192"/>
                </a:moveTo>
                <a:lnTo>
                  <a:pt x="2455164" y="12192"/>
                </a:lnTo>
                <a:lnTo>
                  <a:pt x="2476500" y="15240"/>
                </a:lnTo>
                <a:lnTo>
                  <a:pt x="2474976" y="13716"/>
                </a:lnTo>
                <a:lnTo>
                  <a:pt x="2508504" y="13716"/>
                </a:lnTo>
                <a:lnTo>
                  <a:pt x="2505455" y="12192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 txBox="1"/>
          <p:nvPr/>
        </p:nvSpPr>
        <p:spPr>
          <a:xfrm>
            <a:off x="6011014" y="4218121"/>
            <a:ext cx="2322196" cy="432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17200"/>
              </a:lnSpc>
            </a:pPr>
            <a:r>
              <a:rPr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Выберите </a:t>
            </a:r>
            <a:r>
              <a:rPr sz="1200"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 </a:t>
            </a:r>
            <a:r>
              <a:rPr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коммерческой</a:t>
            </a:r>
            <a:r>
              <a:rPr sz="1200" b="1" spc="-9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недвижимости</a:t>
            </a:r>
          </a:p>
        </p:txBody>
      </p:sp>
      <p:sp>
        <p:nvSpPr>
          <p:cNvPr id="17" name="object 34"/>
          <p:cNvSpPr/>
          <p:nvPr/>
        </p:nvSpPr>
        <p:spPr>
          <a:xfrm>
            <a:off x="6754258" y="4921505"/>
            <a:ext cx="443865" cy="1117600"/>
          </a:xfrm>
          <a:custGeom>
            <a:avLst/>
            <a:gdLst/>
            <a:ahLst/>
            <a:cxnLst/>
            <a:rect l="l" t="t" r="r" b="b"/>
            <a:pathLst>
              <a:path w="443864" h="838200">
                <a:moveTo>
                  <a:pt x="28956" y="752855"/>
                </a:moveTo>
                <a:lnTo>
                  <a:pt x="0" y="752855"/>
                </a:lnTo>
                <a:lnTo>
                  <a:pt x="42672" y="838200"/>
                </a:lnTo>
                <a:lnTo>
                  <a:pt x="78486" y="766572"/>
                </a:lnTo>
                <a:lnTo>
                  <a:pt x="28956" y="766572"/>
                </a:lnTo>
                <a:lnTo>
                  <a:pt x="28956" y="752855"/>
                </a:lnTo>
                <a:close/>
              </a:path>
              <a:path w="443864" h="838200">
                <a:moveTo>
                  <a:pt x="416051" y="405384"/>
                </a:moveTo>
                <a:lnTo>
                  <a:pt x="28956" y="405384"/>
                </a:lnTo>
                <a:lnTo>
                  <a:pt x="28956" y="766572"/>
                </a:lnTo>
                <a:lnTo>
                  <a:pt x="56387" y="766572"/>
                </a:lnTo>
                <a:lnTo>
                  <a:pt x="56387" y="432815"/>
                </a:lnTo>
                <a:lnTo>
                  <a:pt x="42672" y="432815"/>
                </a:lnTo>
                <a:lnTo>
                  <a:pt x="56387" y="419100"/>
                </a:lnTo>
                <a:lnTo>
                  <a:pt x="416051" y="419100"/>
                </a:lnTo>
                <a:lnTo>
                  <a:pt x="416051" y="405384"/>
                </a:lnTo>
                <a:close/>
              </a:path>
              <a:path w="443864" h="838200">
                <a:moveTo>
                  <a:pt x="85344" y="752855"/>
                </a:moveTo>
                <a:lnTo>
                  <a:pt x="56387" y="752855"/>
                </a:lnTo>
                <a:lnTo>
                  <a:pt x="56387" y="766572"/>
                </a:lnTo>
                <a:lnTo>
                  <a:pt x="78486" y="766572"/>
                </a:lnTo>
                <a:lnTo>
                  <a:pt x="85344" y="752855"/>
                </a:lnTo>
                <a:close/>
              </a:path>
              <a:path w="443864" h="838200">
                <a:moveTo>
                  <a:pt x="56387" y="419100"/>
                </a:moveTo>
                <a:lnTo>
                  <a:pt x="42672" y="432815"/>
                </a:lnTo>
                <a:lnTo>
                  <a:pt x="56387" y="432815"/>
                </a:lnTo>
                <a:lnTo>
                  <a:pt x="56387" y="419100"/>
                </a:lnTo>
                <a:close/>
              </a:path>
              <a:path w="443864" h="838200">
                <a:moveTo>
                  <a:pt x="443484" y="405384"/>
                </a:moveTo>
                <a:lnTo>
                  <a:pt x="429768" y="405384"/>
                </a:lnTo>
                <a:lnTo>
                  <a:pt x="416051" y="419100"/>
                </a:lnTo>
                <a:lnTo>
                  <a:pt x="56387" y="419100"/>
                </a:lnTo>
                <a:lnTo>
                  <a:pt x="56387" y="432815"/>
                </a:lnTo>
                <a:lnTo>
                  <a:pt x="443484" y="432815"/>
                </a:lnTo>
                <a:lnTo>
                  <a:pt x="443484" y="405384"/>
                </a:lnTo>
                <a:close/>
              </a:path>
              <a:path w="443864" h="838200">
                <a:moveTo>
                  <a:pt x="443484" y="0"/>
                </a:moveTo>
                <a:lnTo>
                  <a:pt x="416051" y="0"/>
                </a:lnTo>
                <a:lnTo>
                  <a:pt x="416051" y="419100"/>
                </a:lnTo>
                <a:lnTo>
                  <a:pt x="429768" y="405384"/>
                </a:lnTo>
                <a:lnTo>
                  <a:pt x="443484" y="405384"/>
                </a:lnTo>
                <a:lnTo>
                  <a:pt x="443484" y="0"/>
                </a:lnTo>
                <a:close/>
              </a:path>
            </a:pathLst>
          </a:custGeom>
          <a:solidFill>
            <a:srgbClr val="ED7D31"/>
          </a:solidFill>
          <a:ln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3"/>
          <p:cNvSpPr txBox="1"/>
          <p:nvPr/>
        </p:nvSpPr>
        <p:spPr>
          <a:xfrm>
            <a:off x="793570" y="6035215"/>
            <a:ext cx="7090345" cy="504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17200"/>
              </a:lnSpc>
            </a:pPr>
            <a:r>
              <a:rPr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Настройте фильтры </a:t>
            </a:r>
            <a:r>
              <a:rPr sz="1400"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подбора помещения,</a:t>
            </a:r>
            <a:r>
              <a:rPr sz="1400" b="1" spc="-9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соответствующего  параметрам бизнеса согласно </a:t>
            </a:r>
            <a:r>
              <a:rPr sz="1400"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примерному</a:t>
            </a:r>
            <a:r>
              <a:rPr sz="1400" b="1" spc="-5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бизнес-плану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35"/>
          <p:cNvSpPr/>
          <p:nvPr/>
        </p:nvSpPr>
        <p:spPr>
          <a:xfrm>
            <a:off x="2824444" y="1774514"/>
            <a:ext cx="4194160" cy="410633"/>
          </a:xfrm>
          <a:custGeom>
            <a:avLst/>
            <a:gdLst/>
            <a:ahLst/>
            <a:cxnLst/>
            <a:rect l="l" t="t" r="r" b="b"/>
            <a:pathLst>
              <a:path w="2872740" h="307975">
                <a:moveTo>
                  <a:pt x="1586484" y="294131"/>
                </a:moveTo>
                <a:lnTo>
                  <a:pt x="0" y="294131"/>
                </a:lnTo>
                <a:lnTo>
                  <a:pt x="0" y="307848"/>
                </a:lnTo>
                <a:lnTo>
                  <a:pt x="1598676" y="307848"/>
                </a:lnTo>
                <a:lnTo>
                  <a:pt x="1598676" y="300227"/>
                </a:lnTo>
                <a:lnTo>
                  <a:pt x="1586484" y="300227"/>
                </a:lnTo>
                <a:lnTo>
                  <a:pt x="1586484" y="294131"/>
                </a:lnTo>
                <a:close/>
              </a:path>
              <a:path w="2872740" h="307975">
                <a:moveTo>
                  <a:pt x="2796540" y="32003"/>
                </a:moveTo>
                <a:lnTo>
                  <a:pt x="1586484" y="32003"/>
                </a:lnTo>
                <a:lnTo>
                  <a:pt x="1586484" y="300227"/>
                </a:lnTo>
                <a:lnTo>
                  <a:pt x="1592579" y="294131"/>
                </a:lnTo>
                <a:lnTo>
                  <a:pt x="1598676" y="294131"/>
                </a:lnTo>
                <a:lnTo>
                  <a:pt x="1598676" y="44195"/>
                </a:lnTo>
                <a:lnTo>
                  <a:pt x="1592579" y="44195"/>
                </a:lnTo>
                <a:lnTo>
                  <a:pt x="1598676" y="38100"/>
                </a:lnTo>
                <a:lnTo>
                  <a:pt x="2796540" y="38100"/>
                </a:lnTo>
                <a:lnTo>
                  <a:pt x="2796540" y="32003"/>
                </a:lnTo>
                <a:close/>
              </a:path>
              <a:path w="2872740" h="307975">
                <a:moveTo>
                  <a:pt x="1598676" y="294131"/>
                </a:moveTo>
                <a:lnTo>
                  <a:pt x="1592579" y="294131"/>
                </a:lnTo>
                <a:lnTo>
                  <a:pt x="1586484" y="300227"/>
                </a:lnTo>
                <a:lnTo>
                  <a:pt x="1598676" y="300227"/>
                </a:lnTo>
                <a:lnTo>
                  <a:pt x="1598676" y="294131"/>
                </a:lnTo>
                <a:close/>
              </a:path>
              <a:path w="2872740" h="307975">
                <a:moveTo>
                  <a:pt x="2796540" y="0"/>
                </a:moveTo>
                <a:lnTo>
                  <a:pt x="2796540" y="76200"/>
                </a:lnTo>
                <a:lnTo>
                  <a:pt x="2860548" y="44195"/>
                </a:lnTo>
                <a:lnTo>
                  <a:pt x="2810255" y="44195"/>
                </a:lnTo>
                <a:lnTo>
                  <a:pt x="2810255" y="32003"/>
                </a:lnTo>
                <a:lnTo>
                  <a:pt x="2860547" y="32003"/>
                </a:lnTo>
                <a:lnTo>
                  <a:pt x="2796540" y="0"/>
                </a:lnTo>
                <a:close/>
              </a:path>
              <a:path w="2872740" h="307975">
                <a:moveTo>
                  <a:pt x="1598676" y="38100"/>
                </a:moveTo>
                <a:lnTo>
                  <a:pt x="1592579" y="44195"/>
                </a:lnTo>
                <a:lnTo>
                  <a:pt x="1598676" y="44195"/>
                </a:lnTo>
                <a:lnTo>
                  <a:pt x="1598676" y="38100"/>
                </a:lnTo>
                <a:close/>
              </a:path>
              <a:path w="2872740" h="307975">
                <a:moveTo>
                  <a:pt x="2796540" y="38100"/>
                </a:moveTo>
                <a:lnTo>
                  <a:pt x="1598676" y="38100"/>
                </a:lnTo>
                <a:lnTo>
                  <a:pt x="1598676" y="44195"/>
                </a:lnTo>
                <a:lnTo>
                  <a:pt x="2796540" y="44195"/>
                </a:lnTo>
                <a:lnTo>
                  <a:pt x="2796540" y="38100"/>
                </a:lnTo>
                <a:close/>
              </a:path>
              <a:path w="2872740" h="307975">
                <a:moveTo>
                  <a:pt x="2860547" y="32003"/>
                </a:moveTo>
                <a:lnTo>
                  <a:pt x="2810255" y="32003"/>
                </a:lnTo>
                <a:lnTo>
                  <a:pt x="2810255" y="44195"/>
                </a:lnTo>
                <a:lnTo>
                  <a:pt x="2860548" y="44195"/>
                </a:lnTo>
                <a:lnTo>
                  <a:pt x="2872740" y="38100"/>
                </a:lnTo>
                <a:lnTo>
                  <a:pt x="2860547" y="32003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1"/>
          <p:cNvSpPr/>
          <p:nvPr/>
        </p:nvSpPr>
        <p:spPr>
          <a:xfrm>
            <a:off x="7056233" y="1244776"/>
            <a:ext cx="1722864" cy="9403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6"/>
          <p:cNvSpPr/>
          <p:nvPr/>
        </p:nvSpPr>
        <p:spPr>
          <a:xfrm>
            <a:off x="2804948" y="2613699"/>
            <a:ext cx="4233152" cy="432469"/>
          </a:xfrm>
          <a:custGeom>
            <a:avLst/>
            <a:gdLst/>
            <a:ahLst/>
            <a:cxnLst/>
            <a:rect l="l" t="t" r="r" b="b"/>
            <a:pathLst>
              <a:path w="2867025" h="561340">
                <a:moveTo>
                  <a:pt x="2790443" y="484631"/>
                </a:moveTo>
                <a:lnTo>
                  <a:pt x="2790443" y="560831"/>
                </a:lnTo>
                <a:lnTo>
                  <a:pt x="2854451" y="528827"/>
                </a:lnTo>
                <a:lnTo>
                  <a:pt x="2804160" y="528827"/>
                </a:lnTo>
                <a:lnTo>
                  <a:pt x="2804160" y="516636"/>
                </a:lnTo>
                <a:lnTo>
                  <a:pt x="2854452" y="516636"/>
                </a:lnTo>
                <a:lnTo>
                  <a:pt x="2790443" y="484631"/>
                </a:lnTo>
                <a:close/>
              </a:path>
              <a:path w="2867025" h="561340">
                <a:moveTo>
                  <a:pt x="1581912" y="7619"/>
                </a:moveTo>
                <a:lnTo>
                  <a:pt x="1581912" y="528827"/>
                </a:lnTo>
                <a:lnTo>
                  <a:pt x="2790443" y="528827"/>
                </a:lnTo>
                <a:lnTo>
                  <a:pt x="2790443" y="522731"/>
                </a:lnTo>
                <a:lnTo>
                  <a:pt x="1594103" y="522731"/>
                </a:lnTo>
                <a:lnTo>
                  <a:pt x="1588008" y="516636"/>
                </a:lnTo>
                <a:lnTo>
                  <a:pt x="1594103" y="516636"/>
                </a:lnTo>
                <a:lnTo>
                  <a:pt x="1594103" y="13715"/>
                </a:lnTo>
                <a:lnTo>
                  <a:pt x="1588008" y="13715"/>
                </a:lnTo>
                <a:lnTo>
                  <a:pt x="1581912" y="7619"/>
                </a:lnTo>
                <a:close/>
              </a:path>
              <a:path w="2867025" h="561340">
                <a:moveTo>
                  <a:pt x="2854452" y="516636"/>
                </a:moveTo>
                <a:lnTo>
                  <a:pt x="2804160" y="516636"/>
                </a:lnTo>
                <a:lnTo>
                  <a:pt x="2804160" y="528827"/>
                </a:lnTo>
                <a:lnTo>
                  <a:pt x="2854451" y="528827"/>
                </a:lnTo>
                <a:lnTo>
                  <a:pt x="2866643" y="522731"/>
                </a:lnTo>
                <a:lnTo>
                  <a:pt x="2854452" y="516636"/>
                </a:lnTo>
                <a:close/>
              </a:path>
              <a:path w="2867025" h="561340">
                <a:moveTo>
                  <a:pt x="1594103" y="516636"/>
                </a:moveTo>
                <a:lnTo>
                  <a:pt x="1588008" y="516636"/>
                </a:lnTo>
                <a:lnTo>
                  <a:pt x="1594103" y="522731"/>
                </a:lnTo>
                <a:lnTo>
                  <a:pt x="1594103" y="516636"/>
                </a:lnTo>
                <a:close/>
              </a:path>
              <a:path w="2867025" h="561340">
                <a:moveTo>
                  <a:pt x="2790443" y="516636"/>
                </a:moveTo>
                <a:lnTo>
                  <a:pt x="1594103" y="516636"/>
                </a:lnTo>
                <a:lnTo>
                  <a:pt x="1594103" y="522731"/>
                </a:lnTo>
                <a:lnTo>
                  <a:pt x="2790443" y="522731"/>
                </a:lnTo>
                <a:lnTo>
                  <a:pt x="2790443" y="516636"/>
                </a:lnTo>
                <a:close/>
              </a:path>
              <a:path w="2867025" h="561340">
                <a:moveTo>
                  <a:pt x="1594103" y="0"/>
                </a:moveTo>
                <a:lnTo>
                  <a:pt x="0" y="0"/>
                </a:lnTo>
                <a:lnTo>
                  <a:pt x="0" y="13715"/>
                </a:lnTo>
                <a:lnTo>
                  <a:pt x="1581912" y="13715"/>
                </a:lnTo>
                <a:lnTo>
                  <a:pt x="1581912" y="7619"/>
                </a:lnTo>
                <a:lnTo>
                  <a:pt x="1594103" y="7619"/>
                </a:lnTo>
                <a:lnTo>
                  <a:pt x="1594103" y="0"/>
                </a:lnTo>
                <a:close/>
              </a:path>
              <a:path w="2867025" h="561340">
                <a:moveTo>
                  <a:pt x="1594103" y="7619"/>
                </a:moveTo>
                <a:lnTo>
                  <a:pt x="1581912" y="7619"/>
                </a:lnTo>
                <a:lnTo>
                  <a:pt x="1588008" y="13715"/>
                </a:lnTo>
                <a:lnTo>
                  <a:pt x="1594103" y="13715"/>
                </a:lnTo>
                <a:lnTo>
                  <a:pt x="1594103" y="7619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3"/>
          <p:cNvSpPr/>
          <p:nvPr/>
        </p:nvSpPr>
        <p:spPr>
          <a:xfrm>
            <a:off x="7047573" y="2465463"/>
            <a:ext cx="1740185" cy="1418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8"/>
          <p:cNvSpPr/>
          <p:nvPr/>
        </p:nvSpPr>
        <p:spPr>
          <a:xfrm>
            <a:off x="2753270" y="3168011"/>
            <a:ext cx="4203192" cy="1917174"/>
          </a:xfrm>
          <a:custGeom>
            <a:avLst/>
            <a:gdLst/>
            <a:ahLst/>
            <a:cxnLst/>
            <a:rect l="l" t="t" r="r" b="b"/>
            <a:pathLst>
              <a:path w="2895600" h="1609725">
                <a:moveTo>
                  <a:pt x="2819400" y="1533144"/>
                </a:moveTo>
                <a:lnTo>
                  <a:pt x="2819400" y="1609344"/>
                </a:lnTo>
                <a:lnTo>
                  <a:pt x="2883408" y="1577340"/>
                </a:lnTo>
                <a:lnTo>
                  <a:pt x="2831591" y="1577340"/>
                </a:lnTo>
                <a:lnTo>
                  <a:pt x="2831591" y="1565148"/>
                </a:lnTo>
                <a:lnTo>
                  <a:pt x="2883407" y="1565148"/>
                </a:lnTo>
                <a:lnTo>
                  <a:pt x="2819400" y="1533144"/>
                </a:lnTo>
                <a:close/>
              </a:path>
              <a:path w="2895600" h="1609725">
                <a:moveTo>
                  <a:pt x="1493519" y="7620"/>
                </a:moveTo>
                <a:lnTo>
                  <a:pt x="1493519" y="1577340"/>
                </a:lnTo>
                <a:lnTo>
                  <a:pt x="2819400" y="1577340"/>
                </a:lnTo>
                <a:lnTo>
                  <a:pt x="2819400" y="1571244"/>
                </a:lnTo>
                <a:lnTo>
                  <a:pt x="1505712" y="1571244"/>
                </a:lnTo>
                <a:lnTo>
                  <a:pt x="1499615" y="1565148"/>
                </a:lnTo>
                <a:lnTo>
                  <a:pt x="1505712" y="1565148"/>
                </a:lnTo>
                <a:lnTo>
                  <a:pt x="1505712" y="13716"/>
                </a:lnTo>
                <a:lnTo>
                  <a:pt x="1499615" y="13716"/>
                </a:lnTo>
                <a:lnTo>
                  <a:pt x="1493519" y="7620"/>
                </a:lnTo>
                <a:close/>
              </a:path>
              <a:path w="2895600" h="1609725">
                <a:moveTo>
                  <a:pt x="2883407" y="1565148"/>
                </a:moveTo>
                <a:lnTo>
                  <a:pt x="2831591" y="1565148"/>
                </a:lnTo>
                <a:lnTo>
                  <a:pt x="2831591" y="1577340"/>
                </a:lnTo>
                <a:lnTo>
                  <a:pt x="2883408" y="1577340"/>
                </a:lnTo>
                <a:lnTo>
                  <a:pt x="2895600" y="1571244"/>
                </a:lnTo>
                <a:lnTo>
                  <a:pt x="2883407" y="1565148"/>
                </a:lnTo>
                <a:close/>
              </a:path>
              <a:path w="2895600" h="1609725">
                <a:moveTo>
                  <a:pt x="1505712" y="1565148"/>
                </a:moveTo>
                <a:lnTo>
                  <a:pt x="1499615" y="1565148"/>
                </a:lnTo>
                <a:lnTo>
                  <a:pt x="1505712" y="1571244"/>
                </a:lnTo>
                <a:lnTo>
                  <a:pt x="1505712" y="1565148"/>
                </a:lnTo>
                <a:close/>
              </a:path>
              <a:path w="2895600" h="1609725">
                <a:moveTo>
                  <a:pt x="2819400" y="1565148"/>
                </a:moveTo>
                <a:lnTo>
                  <a:pt x="1505712" y="1565148"/>
                </a:lnTo>
                <a:lnTo>
                  <a:pt x="1505712" y="1571244"/>
                </a:lnTo>
                <a:lnTo>
                  <a:pt x="2819400" y="1571244"/>
                </a:lnTo>
                <a:lnTo>
                  <a:pt x="2819400" y="1565148"/>
                </a:lnTo>
                <a:close/>
              </a:path>
              <a:path w="2895600" h="1609725">
                <a:moveTo>
                  <a:pt x="1505712" y="0"/>
                </a:moveTo>
                <a:lnTo>
                  <a:pt x="0" y="0"/>
                </a:lnTo>
                <a:lnTo>
                  <a:pt x="0" y="13716"/>
                </a:lnTo>
                <a:lnTo>
                  <a:pt x="1493519" y="13716"/>
                </a:lnTo>
                <a:lnTo>
                  <a:pt x="1493519" y="7620"/>
                </a:lnTo>
                <a:lnTo>
                  <a:pt x="1505712" y="7620"/>
                </a:lnTo>
                <a:lnTo>
                  <a:pt x="1505712" y="0"/>
                </a:lnTo>
                <a:close/>
              </a:path>
              <a:path w="2895600" h="1609725">
                <a:moveTo>
                  <a:pt x="1505712" y="7620"/>
                </a:moveTo>
                <a:lnTo>
                  <a:pt x="1493519" y="7620"/>
                </a:lnTo>
                <a:lnTo>
                  <a:pt x="1499615" y="13716"/>
                </a:lnTo>
                <a:lnTo>
                  <a:pt x="1505712" y="13716"/>
                </a:lnTo>
                <a:lnTo>
                  <a:pt x="1505712" y="762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5"/>
          <p:cNvSpPr/>
          <p:nvPr/>
        </p:nvSpPr>
        <p:spPr>
          <a:xfrm>
            <a:off x="7025268" y="4166888"/>
            <a:ext cx="1683833" cy="1654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2753270" y="3717396"/>
            <a:ext cx="1041897" cy="325197"/>
          </a:xfrm>
          <a:custGeom>
            <a:avLst/>
            <a:gdLst/>
            <a:ahLst/>
            <a:cxnLst/>
            <a:rect l="l" t="t" r="r" b="b"/>
            <a:pathLst>
              <a:path w="706119" h="426720">
                <a:moveTo>
                  <a:pt x="661415" y="350520"/>
                </a:moveTo>
                <a:lnTo>
                  <a:pt x="629412" y="350520"/>
                </a:lnTo>
                <a:lnTo>
                  <a:pt x="667512" y="426720"/>
                </a:lnTo>
                <a:lnTo>
                  <a:pt x="699516" y="362712"/>
                </a:lnTo>
                <a:lnTo>
                  <a:pt x="661415" y="362712"/>
                </a:lnTo>
                <a:lnTo>
                  <a:pt x="661415" y="350520"/>
                </a:lnTo>
                <a:close/>
              </a:path>
              <a:path w="706119" h="426720">
                <a:moveTo>
                  <a:pt x="661415" y="6096"/>
                </a:moveTo>
                <a:lnTo>
                  <a:pt x="661415" y="362712"/>
                </a:lnTo>
                <a:lnTo>
                  <a:pt x="673607" y="362712"/>
                </a:lnTo>
                <a:lnTo>
                  <a:pt x="673607" y="12192"/>
                </a:lnTo>
                <a:lnTo>
                  <a:pt x="667512" y="12192"/>
                </a:lnTo>
                <a:lnTo>
                  <a:pt x="661415" y="6096"/>
                </a:lnTo>
                <a:close/>
              </a:path>
              <a:path w="706119" h="426720">
                <a:moveTo>
                  <a:pt x="705612" y="350520"/>
                </a:moveTo>
                <a:lnTo>
                  <a:pt x="673607" y="350520"/>
                </a:lnTo>
                <a:lnTo>
                  <a:pt x="673607" y="362712"/>
                </a:lnTo>
                <a:lnTo>
                  <a:pt x="699516" y="362712"/>
                </a:lnTo>
                <a:lnTo>
                  <a:pt x="705612" y="350520"/>
                </a:lnTo>
                <a:close/>
              </a:path>
              <a:path w="706119" h="426720">
                <a:moveTo>
                  <a:pt x="673607" y="0"/>
                </a:moveTo>
                <a:lnTo>
                  <a:pt x="0" y="0"/>
                </a:lnTo>
                <a:lnTo>
                  <a:pt x="0" y="12192"/>
                </a:lnTo>
                <a:lnTo>
                  <a:pt x="661415" y="12192"/>
                </a:lnTo>
                <a:lnTo>
                  <a:pt x="661415" y="6096"/>
                </a:lnTo>
                <a:lnTo>
                  <a:pt x="673607" y="6096"/>
                </a:lnTo>
                <a:lnTo>
                  <a:pt x="673607" y="0"/>
                </a:lnTo>
                <a:close/>
              </a:path>
              <a:path w="706119" h="426720">
                <a:moveTo>
                  <a:pt x="673607" y="6096"/>
                </a:moveTo>
                <a:lnTo>
                  <a:pt x="661415" y="6096"/>
                </a:lnTo>
                <a:lnTo>
                  <a:pt x="667512" y="12192"/>
                </a:lnTo>
                <a:lnTo>
                  <a:pt x="673607" y="12192"/>
                </a:lnTo>
                <a:lnTo>
                  <a:pt x="673607" y="609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7"/>
          <p:cNvSpPr/>
          <p:nvPr/>
        </p:nvSpPr>
        <p:spPr>
          <a:xfrm>
            <a:off x="3133642" y="4215705"/>
            <a:ext cx="1393755" cy="2213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3"/>
          <p:cNvSpPr txBox="1"/>
          <p:nvPr/>
        </p:nvSpPr>
        <p:spPr>
          <a:xfrm>
            <a:off x="785786" y="6429396"/>
            <a:ext cx="7737116" cy="2520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172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карте выберите подходящий вариант объекта недвижимости</a:t>
            </a:r>
            <a:endParaRPr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412"/>
            <a:ext cx="9144000" cy="604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9"/>
          <p:cNvSpPr/>
          <p:nvPr/>
        </p:nvSpPr>
        <p:spPr>
          <a:xfrm>
            <a:off x="859313" y="0"/>
            <a:ext cx="7281077" cy="809413"/>
          </a:xfrm>
          <a:custGeom>
            <a:avLst/>
            <a:gdLst/>
            <a:ahLst/>
            <a:cxnLst/>
            <a:rect l="l" t="t" r="r" b="b"/>
            <a:pathLst>
              <a:path w="4468495" h="607060">
                <a:moveTo>
                  <a:pt x="4363212" y="0"/>
                </a:moveTo>
                <a:lnTo>
                  <a:pt x="105156" y="0"/>
                </a:lnTo>
                <a:lnTo>
                  <a:pt x="83820" y="3048"/>
                </a:lnTo>
                <a:lnTo>
                  <a:pt x="45720" y="18288"/>
                </a:lnTo>
                <a:lnTo>
                  <a:pt x="12192" y="54864"/>
                </a:lnTo>
                <a:lnTo>
                  <a:pt x="0" y="94488"/>
                </a:lnTo>
                <a:lnTo>
                  <a:pt x="0" y="512064"/>
                </a:lnTo>
                <a:lnTo>
                  <a:pt x="12192" y="550164"/>
                </a:lnTo>
                <a:lnTo>
                  <a:pt x="38100" y="582168"/>
                </a:lnTo>
                <a:lnTo>
                  <a:pt x="73151" y="600455"/>
                </a:lnTo>
                <a:lnTo>
                  <a:pt x="105156" y="606551"/>
                </a:lnTo>
                <a:lnTo>
                  <a:pt x="4363212" y="606551"/>
                </a:lnTo>
                <a:lnTo>
                  <a:pt x="4384548" y="603503"/>
                </a:lnTo>
                <a:lnTo>
                  <a:pt x="4393692" y="600455"/>
                </a:lnTo>
                <a:lnTo>
                  <a:pt x="4404360" y="597408"/>
                </a:lnTo>
                <a:lnTo>
                  <a:pt x="4413504" y="592836"/>
                </a:lnTo>
                <a:lnTo>
                  <a:pt x="96011" y="592836"/>
                </a:lnTo>
                <a:lnTo>
                  <a:pt x="85344" y="591312"/>
                </a:lnTo>
                <a:lnTo>
                  <a:pt x="86867" y="591312"/>
                </a:lnTo>
                <a:lnTo>
                  <a:pt x="73151" y="586740"/>
                </a:lnTo>
                <a:lnTo>
                  <a:pt x="68579" y="586740"/>
                </a:lnTo>
                <a:lnTo>
                  <a:pt x="53340" y="577596"/>
                </a:lnTo>
                <a:lnTo>
                  <a:pt x="45720" y="571500"/>
                </a:lnTo>
                <a:lnTo>
                  <a:pt x="41148" y="566927"/>
                </a:lnTo>
                <a:lnTo>
                  <a:pt x="39624" y="566927"/>
                </a:lnTo>
                <a:lnTo>
                  <a:pt x="27432" y="551688"/>
                </a:lnTo>
                <a:lnTo>
                  <a:pt x="27940" y="551688"/>
                </a:lnTo>
                <a:lnTo>
                  <a:pt x="22860" y="544068"/>
                </a:lnTo>
                <a:lnTo>
                  <a:pt x="23621" y="544068"/>
                </a:lnTo>
                <a:lnTo>
                  <a:pt x="19812" y="536448"/>
                </a:lnTo>
                <a:lnTo>
                  <a:pt x="17271" y="528827"/>
                </a:lnTo>
                <a:lnTo>
                  <a:pt x="16764" y="528827"/>
                </a:lnTo>
                <a:lnTo>
                  <a:pt x="13716" y="519684"/>
                </a:lnTo>
                <a:lnTo>
                  <a:pt x="12192" y="510540"/>
                </a:lnTo>
                <a:lnTo>
                  <a:pt x="12192" y="96012"/>
                </a:lnTo>
                <a:lnTo>
                  <a:pt x="13716" y="86868"/>
                </a:lnTo>
                <a:lnTo>
                  <a:pt x="16764" y="77724"/>
                </a:lnTo>
                <a:lnTo>
                  <a:pt x="17271" y="77724"/>
                </a:lnTo>
                <a:lnTo>
                  <a:pt x="19812" y="70103"/>
                </a:lnTo>
                <a:lnTo>
                  <a:pt x="23621" y="62484"/>
                </a:lnTo>
                <a:lnTo>
                  <a:pt x="22860" y="62484"/>
                </a:lnTo>
                <a:lnTo>
                  <a:pt x="27940" y="54864"/>
                </a:lnTo>
                <a:lnTo>
                  <a:pt x="27432" y="54864"/>
                </a:lnTo>
                <a:lnTo>
                  <a:pt x="39624" y="39624"/>
                </a:lnTo>
                <a:lnTo>
                  <a:pt x="40843" y="39624"/>
                </a:lnTo>
                <a:lnTo>
                  <a:pt x="45720" y="33527"/>
                </a:lnTo>
                <a:lnTo>
                  <a:pt x="47625" y="33527"/>
                </a:lnTo>
                <a:lnTo>
                  <a:pt x="53340" y="28955"/>
                </a:lnTo>
                <a:lnTo>
                  <a:pt x="68579" y="19812"/>
                </a:lnTo>
                <a:lnTo>
                  <a:pt x="71627" y="19812"/>
                </a:lnTo>
                <a:lnTo>
                  <a:pt x="77723" y="16764"/>
                </a:lnTo>
                <a:lnTo>
                  <a:pt x="82295" y="16764"/>
                </a:lnTo>
                <a:lnTo>
                  <a:pt x="86867" y="15240"/>
                </a:lnTo>
                <a:lnTo>
                  <a:pt x="85344" y="15240"/>
                </a:lnTo>
                <a:lnTo>
                  <a:pt x="96011" y="13716"/>
                </a:lnTo>
                <a:lnTo>
                  <a:pt x="4413504" y="13716"/>
                </a:lnTo>
                <a:lnTo>
                  <a:pt x="4404360" y="9144"/>
                </a:lnTo>
                <a:lnTo>
                  <a:pt x="4393692" y="6096"/>
                </a:lnTo>
                <a:lnTo>
                  <a:pt x="4384548" y="3048"/>
                </a:lnTo>
                <a:lnTo>
                  <a:pt x="4363212" y="0"/>
                </a:lnTo>
                <a:close/>
              </a:path>
              <a:path w="4468495" h="607060">
                <a:moveTo>
                  <a:pt x="4399788" y="585216"/>
                </a:moveTo>
                <a:lnTo>
                  <a:pt x="4381500" y="591312"/>
                </a:lnTo>
                <a:lnTo>
                  <a:pt x="4372356" y="592836"/>
                </a:lnTo>
                <a:lnTo>
                  <a:pt x="4413504" y="592836"/>
                </a:lnTo>
                <a:lnTo>
                  <a:pt x="4421124" y="588264"/>
                </a:lnTo>
                <a:lnTo>
                  <a:pt x="4423410" y="586740"/>
                </a:lnTo>
                <a:lnTo>
                  <a:pt x="4398264" y="586740"/>
                </a:lnTo>
                <a:lnTo>
                  <a:pt x="4399788" y="585216"/>
                </a:lnTo>
                <a:close/>
              </a:path>
              <a:path w="4468495" h="607060">
                <a:moveTo>
                  <a:pt x="68579" y="585216"/>
                </a:moveTo>
                <a:lnTo>
                  <a:pt x="68579" y="586740"/>
                </a:lnTo>
                <a:lnTo>
                  <a:pt x="73151" y="586740"/>
                </a:lnTo>
                <a:lnTo>
                  <a:pt x="68579" y="585216"/>
                </a:lnTo>
                <a:close/>
              </a:path>
              <a:path w="4468495" h="607060">
                <a:moveTo>
                  <a:pt x="4428744" y="565403"/>
                </a:moveTo>
                <a:lnTo>
                  <a:pt x="4421124" y="571500"/>
                </a:lnTo>
                <a:lnTo>
                  <a:pt x="4422648" y="571500"/>
                </a:lnTo>
                <a:lnTo>
                  <a:pt x="4415028" y="577596"/>
                </a:lnTo>
                <a:lnTo>
                  <a:pt x="4407408" y="582168"/>
                </a:lnTo>
                <a:lnTo>
                  <a:pt x="4398264" y="586740"/>
                </a:lnTo>
                <a:lnTo>
                  <a:pt x="4423410" y="586740"/>
                </a:lnTo>
                <a:lnTo>
                  <a:pt x="4430268" y="582168"/>
                </a:lnTo>
                <a:lnTo>
                  <a:pt x="4437888" y="574548"/>
                </a:lnTo>
                <a:lnTo>
                  <a:pt x="4443984" y="566927"/>
                </a:lnTo>
                <a:lnTo>
                  <a:pt x="4428744" y="566927"/>
                </a:lnTo>
                <a:lnTo>
                  <a:pt x="4428744" y="565403"/>
                </a:lnTo>
                <a:close/>
              </a:path>
              <a:path w="4468495" h="607060">
                <a:moveTo>
                  <a:pt x="39624" y="565403"/>
                </a:moveTo>
                <a:lnTo>
                  <a:pt x="39624" y="566927"/>
                </a:lnTo>
                <a:lnTo>
                  <a:pt x="41148" y="566927"/>
                </a:lnTo>
                <a:lnTo>
                  <a:pt x="39624" y="565403"/>
                </a:lnTo>
                <a:close/>
              </a:path>
              <a:path w="4468495" h="607060">
                <a:moveTo>
                  <a:pt x="4439412" y="551688"/>
                </a:moveTo>
                <a:lnTo>
                  <a:pt x="4434840" y="559308"/>
                </a:lnTo>
                <a:lnTo>
                  <a:pt x="4428744" y="566927"/>
                </a:lnTo>
                <a:lnTo>
                  <a:pt x="4443984" y="566927"/>
                </a:lnTo>
                <a:lnTo>
                  <a:pt x="4450080" y="559308"/>
                </a:lnTo>
                <a:lnTo>
                  <a:pt x="4454144" y="553212"/>
                </a:lnTo>
                <a:lnTo>
                  <a:pt x="4439412" y="553212"/>
                </a:lnTo>
                <a:lnTo>
                  <a:pt x="4439412" y="551688"/>
                </a:lnTo>
                <a:close/>
              </a:path>
              <a:path w="4468495" h="607060">
                <a:moveTo>
                  <a:pt x="27940" y="551688"/>
                </a:moveTo>
                <a:lnTo>
                  <a:pt x="27432" y="551688"/>
                </a:lnTo>
                <a:lnTo>
                  <a:pt x="28956" y="553212"/>
                </a:lnTo>
                <a:lnTo>
                  <a:pt x="27940" y="551688"/>
                </a:lnTo>
                <a:close/>
              </a:path>
              <a:path w="4468495" h="607060">
                <a:moveTo>
                  <a:pt x="4443984" y="544068"/>
                </a:moveTo>
                <a:lnTo>
                  <a:pt x="4439412" y="553212"/>
                </a:lnTo>
                <a:lnTo>
                  <a:pt x="4454144" y="553212"/>
                </a:lnTo>
                <a:lnTo>
                  <a:pt x="4456176" y="550164"/>
                </a:lnTo>
                <a:lnTo>
                  <a:pt x="4457700" y="545592"/>
                </a:lnTo>
                <a:lnTo>
                  <a:pt x="4443984" y="545592"/>
                </a:lnTo>
                <a:lnTo>
                  <a:pt x="4443984" y="544068"/>
                </a:lnTo>
                <a:close/>
              </a:path>
              <a:path w="4468495" h="607060">
                <a:moveTo>
                  <a:pt x="23621" y="544068"/>
                </a:moveTo>
                <a:lnTo>
                  <a:pt x="22860" y="544068"/>
                </a:lnTo>
                <a:lnTo>
                  <a:pt x="24384" y="545592"/>
                </a:lnTo>
                <a:lnTo>
                  <a:pt x="23621" y="544068"/>
                </a:lnTo>
                <a:close/>
              </a:path>
              <a:path w="4468495" h="607060">
                <a:moveTo>
                  <a:pt x="4451604" y="527303"/>
                </a:moveTo>
                <a:lnTo>
                  <a:pt x="4448556" y="536448"/>
                </a:lnTo>
                <a:lnTo>
                  <a:pt x="4443984" y="545592"/>
                </a:lnTo>
                <a:lnTo>
                  <a:pt x="4457700" y="545592"/>
                </a:lnTo>
                <a:lnTo>
                  <a:pt x="4459224" y="541020"/>
                </a:lnTo>
                <a:lnTo>
                  <a:pt x="4463796" y="531876"/>
                </a:lnTo>
                <a:lnTo>
                  <a:pt x="4464666" y="528827"/>
                </a:lnTo>
                <a:lnTo>
                  <a:pt x="4451604" y="528827"/>
                </a:lnTo>
                <a:lnTo>
                  <a:pt x="4451604" y="527303"/>
                </a:lnTo>
                <a:close/>
              </a:path>
              <a:path w="4468495" h="607060">
                <a:moveTo>
                  <a:pt x="16764" y="527303"/>
                </a:moveTo>
                <a:lnTo>
                  <a:pt x="16764" y="528827"/>
                </a:lnTo>
                <a:lnTo>
                  <a:pt x="17271" y="528827"/>
                </a:lnTo>
                <a:lnTo>
                  <a:pt x="16764" y="527303"/>
                </a:lnTo>
                <a:close/>
              </a:path>
              <a:path w="4468495" h="607060">
                <a:moveTo>
                  <a:pt x="4456176" y="499872"/>
                </a:moveTo>
                <a:lnTo>
                  <a:pt x="4454652" y="510540"/>
                </a:lnTo>
                <a:lnTo>
                  <a:pt x="4451604" y="528827"/>
                </a:lnTo>
                <a:lnTo>
                  <a:pt x="4464666" y="528827"/>
                </a:lnTo>
                <a:lnTo>
                  <a:pt x="4466844" y="521208"/>
                </a:lnTo>
                <a:lnTo>
                  <a:pt x="4468368" y="512064"/>
                </a:lnTo>
                <a:lnTo>
                  <a:pt x="4468368" y="501396"/>
                </a:lnTo>
                <a:lnTo>
                  <a:pt x="4456176" y="501396"/>
                </a:lnTo>
                <a:lnTo>
                  <a:pt x="4456176" y="499872"/>
                </a:lnTo>
                <a:close/>
              </a:path>
              <a:path w="4468495" h="607060">
                <a:moveTo>
                  <a:pt x="4468368" y="105155"/>
                </a:moveTo>
                <a:lnTo>
                  <a:pt x="4456176" y="105155"/>
                </a:lnTo>
                <a:lnTo>
                  <a:pt x="4456176" y="501396"/>
                </a:lnTo>
                <a:lnTo>
                  <a:pt x="4468368" y="501396"/>
                </a:lnTo>
                <a:lnTo>
                  <a:pt x="4468368" y="105155"/>
                </a:lnTo>
                <a:close/>
              </a:path>
              <a:path w="4468495" h="607060">
                <a:moveTo>
                  <a:pt x="4464812" y="77724"/>
                </a:moveTo>
                <a:lnTo>
                  <a:pt x="4451604" y="77724"/>
                </a:lnTo>
                <a:lnTo>
                  <a:pt x="4454652" y="96012"/>
                </a:lnTo>
                <a:lnTo>
                  <a:pt x="4456176" y="106679"/>
                </a:lnTo>
                <a:lnTo>
                  <a:pt x="4456176" y="105155"/>
                </a:lnTo>
                <a:lnTo>
                  <a:pt x="4468368" y="105155"/>
                </a:lnTo>
                <a:lnTo>
                  <a:pt x="4468368" y="94488"/>
                </a:lnTo>
                <a:lnTo>
                  <a:pt x="4466844" y="83820"/>
                </a:lnTo>
                <a:lnTo>
                  <a:pt x="4464812" y="77724"/>
                </a:lnTo>
                <a:close/>
              </a:path>
              <a:path w="4468495" h="607060">
                <a:moveTo>
                  <a:pt x="17271" y="77724"/>
                </a:moveTo>
                <a:lnTo>
                  <a:pt x="16764" y="77724"/>
                </a:lnTo>
                <a:lnTo>
                  <a:pt x="16764" y="79248"/>
                </a:lnTo>
                <a:lnTo>
                  <a:pt x="17271" y="77724"/>
                </a:lnTo>
                <a:close/>
              </a:path>
              <a:path w="4468495" h="607060">
                <a:moveTo>
                  <a:pt x="4457917" y="60960"/>
                </a:moveTo>
                <a:lnTo>
                  <a:pt x="4443984" y="60960"/>
                </a:lnTo>
                <a:lnTo>
                  <a:pt x="4448556" y="70103"/>
                </a:lnTo>
                <a:lnTo>
                  <a:pt x="4451604" y="79248"/>
                </a:lnTo>
                <a:lnTo>
                  <a:pt x="4451604" y="77724"/>
                </a:lnTo>
                <a:lnTo>
                  <a:pt x="4464812" y="77724"/>
                </a:lnTo>
                <a:lnTo>
                  <a:pt x="4463796" y="74675"/>
                </a:lnTo>
                <a:lnTo>
                  <a:pt x="4459224" y="65531"/>
                </a:lnTo>
                <a:lnTo>
                  <a:pt x="4457917" y="60960"/>
                </a:lnTo>
                <a:close/>
              </a:path>
              <a:path w="4468495" h="607060">
                <a:moveTo>
                  <a:pt x="24384" y="60960"/>
                </a:moveTo>
                <a:lnTo>
                  <a:pt x="22860" y="62484"/>
                </a:lnTo>
                <a:lnTo>
                  <a:pt x="23621" y="62484"/>
                </a:lnTo>
                <a:lnTo>
                  <a:pt x="24384" y="60960"/>
                </a:lnTo>
                <a:close/>
              </a:path>
              <a:path w="4468495" h="607060">
                <a:moveTo>
                  <a:pt x="4454956" y="53340"/>
                </a:moveTo>
                <a:lnTo>
                  <a:pt x="4439412" y="53340"/>
                </a:lnTo>
                <a:lnTo>
                  <a:pt x="4443984" y="62484"/>
                </a:lnTo>
                <a:lnTo>
                  <a:pt x="4443984" y="60960"/>
                </a:lnTo>
                <a:lnTo>
                  <a:pt x="4457917" y="60960"/>
                </a:lnTo>
                <a:lnTo>
                  <a:pt x="4456176" y="54864"/>
                </a:lnTo>
                <a:lnTo>
                  <a:pt x="4454956" y="53340"/>
                </a:lnTo>
                <a:close/>
              </a:path>
              <a:path w="4468495" h="607060">
                <a:moveTo>
                  <a:pt x="28956" y="53340"/>
                </a:moveTo>
                <a:lnTo>
                  <a:pt x="27432" y="54864"/>
                </a:lnTo>
                <a:lnTo>
                  <a:pt x="27940" y="54864"/>
                </a:lnTo>
                <a:lnTo>
                  <a:pt x="28956" y="53340"/>
                </a:lnTo>
                <a:close/>
              </a:path>
              <a:path w="4468495" h="607060">
                <a:moveTo>
                  <a:pt x="4443983" y="39624"/>
                </a:moveTo>
                <a:lnTo>
                  <a:pt x="4428744" y="39624"/>
                </a:lnTo>
                <a:lnTo>
                  <a:pt x="4434840" y="47244"/>
                </a:lnTo>
                <a:lnTo>
                  <a:pt x="4439412" y="54864"/>
                </a:lnTo>
                <a:lnTo>
                  <a:pt x="4439412" y="53340"/>
                </a:lnTo>
                <a:lnTo>
                  <a:pt x="4454956" y="53340"/>
                </a:lnTo>
                <a:lnTo>
                  <a:pt x="4443983" y="39624"/>
                </a:lnTo>
                <a:close/>
              </a:path>
              <a:path w="4468495" h="607060">
                <a:moveTo>
                  <a:pt x="40843" y="39624"/>
                </a:moveTo>
                <a:lnTo>
                  <a:pt x="39624" y="39624"/>
                </a:lnTo>
                <a:lnTo>
                  <a:pt x="39624" y="41148"/>
                </a:lnTo>
                <a:lnTo>
                  <a:pt x="40843" y="39624"/>
                </a:lnTo>
                <a:close/>
              </a:path>
              <a:path w="4468495" h="607060">
                <a:moveTo>
                  <a:pt x="4439107" y="33527"/>
                </a:moveTo>
                <a:lnTo>
                  <a:pt x="4421124" y="33527"/>
                </a:lnTo>
                <a:lnTo>
                  <a:pt x="4428744" y="41148"/>
                </a:lnTo>
                <a:lnTo>
                  <a:pt x="4428744" y="39624"/>
                </a:lnTo>
                <a:lnTo>
                  <a:pt x="4443983" y="39624"/>
                </a:lnTo>
                <a:lnTo>
                  <a:pt x="4439107" y="33527"/>
                </a:lnTo>
                <a:close/>
              </a:path>
              <a:path w="4468495" h="607060">
                <a:moveTo>
                  <a:pt x="47625" y="33527"/>
                </a:moveTo>
                <a:lnTo>
                  <a:pt x="45720" y="33527"/>
                </a:lnTo>
                <a:lnTo>
                  <a:pt x="45720" y="35051"/>
                </a:lnTo>
                <a:lnTo>
                  <a:pt x="47625" y="33527"/>
                </a:lnTo>
                <a:close/>
              </a:path>
              <a:path w="4468495" h="607060">
                <a:moveTo>
                  <a:pt x="4423410" y="19812"/>
                </a:moveTo>
                <a:lnTo>
                  <a:pt x="4398264" y="19812"/>
                </a:lnTo>
                <a:lnTo>
                  <a:pt x="4407408" y="24384"/>
                </a:lnTo>
                <a:lnTo>
                  <a:pt x="4415028" y="28955"/>
                </a:lnTo>
                <a:lnTo>
                  <a:pt x="4422648" y="35051"/>
                </a:lnTo>
                <a:lnTo>
                  <a:pt x="4421124" y="33527"/>
                </a:lnTo>
                <a:lnTo>
                  <a:pt x="4439107" y="33527"/>
                </a:lnTo>
                <a:lnTo>
                  <a:pt x="4437888" y="32003"/>
                </a:lnTo>
                <a:lnTo>
                  <a:pt x="4430268" y="24384"/>
                </a:lnTo>
                <a:lnTo>
                  <a:pt x="4423410" y="19812"/>
                </a:lnTo>
                <a:close/>
              </a:path>
              <a:path w="4468495" h="607060">
                <a:moveTo>
                  <a:pt x="71627" y="19812"/>
                </a:moveTo>
                <a:lnTo>
                  <a:pt x="68579" y="19812"/>
                </a:lnTo>
                <a:lnTo>
                  <a:pt x="68579" y="21336"/>
                </a:lnTo>
                <a:lnTo>
                  <a:pt x="71627" y="19812"/>
                </a:lnTo>
                <a:close/>
              </a:path>
              <a:path w="4468495" h="607060">
                <a:moveTo>
                  <a:pt x="4418584" y="16764"/>
                </a:moveTo>
                <a:lnTo>
                  <a:pt x="4390644" y="16764"/>
                </a:lnTo>
                <a:lnTo>
                  <a:pt x="4399788" y="21336"/>
                </a:lnTo>
                <a:lnTo>
                  <a:pt x="4398264" y="19812"/>
                </a:lnTo>
                <a:lnTo>
                  <a:pt x="4423410" y="19812"/>
                </a:lnTo>
                <a:lnTo>
                  <a:pt x="4421124" y="18288"/>
                </a:lnTo>
                <a:lnTo>
                  <a:pt x="4418584" y="16764"/>
                </a:lnTo>
                <a:close/>
              </a:path>
              <a:path w="4468495" h="607060">
                <a:moveTo>
                  <a:pt x="82295" y="16764"/>
                </a:moveTo>
                <a:lnTo>
                  <a:pt x="77723" y="16764"/>
                </a:lnTo>
                <a:lnTo>
                  <a:pt x="77723" y="18288"/>
                </a:lnTo>
                <a:lnTo>
                  <a:pt x="82295" y="16764"/>
                </a:lnTo>
                <a:close/>
              </a:path>
              <a:path w="4468495" h="607060">
                <a:moveTo>
                  <a:pt x="4413504" y="13716"/>
                </a:moveTo>
                <a:lnTo>
                  <a:pt x="4372356" y="13716"/>
                </a:lnTo>
                <a:lnTo>
                  <a:pt x="4381500" y="15240"/>
                </a:lnTo>
                <a:lnTo>
                  <a:pt x="4390644" y="18288"/>
                </a:lnTo>
                <a:lnTo>
                  <a:pt x="4390644" y="16764"/>
                </a:lnTo>
                <a:lnTo>
                  <a:pt x="4418584" y="16764"/>
                </a:lnTo>
                <a:lnTo>
                  <a:pt x="4413504" y="13716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925551" y="0"/>
            <a:ext cx="7861611" cy="66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672589" algn="ctr">
              <a:lnSpc>
                <a:spcPct val="117200"/>
              </a:lnSpc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Выберите подходящий объект недвижимости</a:t>
            </a:r>
            <a:r>
              <a:rPr lang="ru-RU" sz="1600" b="1" spc="-10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согласно  параметрам примерного</a:t>
            </a:r>
            <a:r>
              <a:rPr lang="ru-RU" sz="1600" b="1" spc="22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Бизнес-плана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0270" y="2492896"/>
            <a:ext cx="2123729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каждому объекту недвижимости можно посмотреть основные параметры и стоимость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9"/>
          <p:cNvSpPr/>
          <p:nvPr/>
        </p:nvSpPr>
        <p:spPr>
          <a:xfrm>
            <a:off x="859313" y="124019"/>
            <a:ext cx="7281077" cy="809413"/>
          </a:xfrm>
          <a:custGeom>
            <a:avLst/>
            <a:gdLst/>
            <a:ahLst/>
            <a:cxnLst/>
            <a:rect l="l" t="t" r="r" b="b"/>
            <a:pathLst>
              <a:path w="4468495" h="607060">
                <a:moveTo>
                  <a:pt x="4363212" y="0"/>
                </a:moveTo>
                <a:lnTo>
                  <a:pt x="105156" y="0"/>
                </a:lnTo>
                <a:lnTo>
                  <a:pt x="83820" y="3048"/>
                </a:lnTo>
                <a:lnTo>
                  <a:pt x="45720" y="18288"/>
                </a:lnTo>
                <a:lnTo>
                  <a:pt x="12192" y="54864"/>
                </a:lnTo>
                <a:lnTo>
                  <a:pt x="0" y="94488"/>
                </a:lnTo>
                <a:lnTo>
                  <a:pt x="0" y="512064"/>
                </a:lnTo>
                <a:lnTo>
                  <a:pt x="12192" y="550164"/>
                </a:lnTo>
                <a:lnTo>
                  <a:pt x="38100" y="582168"/>
                </a:lnTo>
                <a:lnTo>
                  <a:pt x="73151" y="600455"/>
                </a:lnTo>
                <a:lnTo>
                  <a:pt x="105156" y="606551"/>
                </a:lnTo>
                <a:lnTo>
                  <a:pt x="4363212" y="606551"/>
                </a:lnTo>
                <a:lnTo>
                  <a:pt x="4384548" y="603503"/>
                </a:lnTo>
                <a:lnTo>
                  <a:pt x="4393692" y="600455"/>
                </a:lnTo>
                <a:lnTo>
                  <a:pt x="4404360" y="597408"/>
                </a:lnTo>
                <a:lnTo>
                  <a:pt x="4413504" y="592836"/>
                </a:lnTo>
                <a:lnTo>
                  <a:pt x="96011" y="592836"/>
                </a:lnTo>
                <a:lnTo>
                  <a:pt x="85344" y="591312"/>
                </a:lnTo>
                <a:lnTo>
                  <a:pt x="86867" y="591312"/>
                </a:lnTo>
                <a:lnTo>
                  <a:pt x="73151" y="586740"/>
                </a:lnTo>
                <a:lnTo>
                  <a:pt x="68579" y="586740"/>
                </a:lnTo>
                <a:lnTo>
                  <a:pt x="53340" y="577596"/>
                </a:lnTo>
                <a:lnTo>
                  <a:pt x="45720" y="571500"/>
                </a:lnTo>
                <a:lnTo>
                  <a:pt x="41148" y="566927"/>
                </a:lnTo>
                <a:lnTo>
                  <a:pt x="39624" y="566927"/>
                </a:lnTo>
                <a:lnTo>
                  <a:pt x="27432" y="551688"/>
                </a:lnTo>
                <a:lnTo>
                  <a:pt x="27940" y="551688"/>
                </a:lnTo>
                <a:lnTo>
                  <a:pt x="22860" y="544068"/>
                </a:lnTo>
                <a:lnTo>
                  <a:pt x="23621" y="544068"/>
                </a:lnTo>
                <a:lnTo>
                  <a:pt x="19812" y="536448"/>
                </a:lnTo>
                <a:lnTo>
                  <a:pt x="17271" y="528827"/>
                </a:lnTo>
                <a:lnTo>
                  <a:pt x="16764" y="528827"/>
                </a:lnTo>
                <a:lnTo>
                  <a:pt x="13716" y="519684"/>
                </a:lnTo>
                <a:lnTo>
                  <a:pt x="12192" y="510540"/>
                </a:lnTo>
                <a:lnTo>
                  <a:pt x="12192" y="96012"/>
                </a:lnTo>
                <a:lnTo>
                  <a:pt x="13716" y="86868"/>
                </a:lnTo>
                <a:lnTo>
                  <a:pt x="16764" y="77724"/>
                </a:lnTo>
                <a:lnTo>
                  <a:pt x="17271" y="77724"/>
                </a:lnTo>
                <a:lnTo>
                  <a:pt x="19812" y="70103"/>
                </a:lnTo>
                <a:lnTo>
                  <a:pt x="23621" y="62484"/>
                </a:lnTo>
                <a:lnTo>
                  <a:pt x="22860" y="62484"/>
                </a:lnTo>
                <a:lnTo>
                  <a:pt x="27940" y="54864"/>
                </a:lnTo>
                <a:lnTo>
                  <a:pt x="27432" y="54864"/>
                </a:lnTo>
                <a:lnTo>
                  <a:pt x="39624" y="39624"/>
                </a:lnTo>
                <a:lnTo>
                  <a:pt x="40843" y="39624"/>
                </a:lnTo>
                <a:lnTo>
                  <a:pt x="45720" y="33527"/>
                </a:lnTo>
                <a:lnTo>
                  <a:pt x="47625" y="33527"/>
                </a:lnTo>
                <a:lnTo>
                  <a:pt x="53340" y="28955"/>
                </a:lnTo>
                <a:lnTo>
                  <a:pt x="68579" y="19812"/>
                </a:lnTo>
                <a:lnTo>
                  <a:pt x="71627" y="19812"/>
                </a:lnTo>
                <a:lnTo>
                  <a:pt x="77723" y="16764"/>
                </a:lnTo>
                <a:lnTo>
                  <a:pt x="82295" y="16764"/>
                </a:lnTo>
                <a:lnTo>
                  <a:pt x="86867" y="15240"/>
                </a:lnTo>
                <a:lnTo>
                  <a:pt x="85344" y="15240"/>
                </a:lnTo>
                <a:lnTo>
                  <a:pt x="96011" y="13716"/>
                </a:lnTo>
                <a:lnTo>
                  <a:pt x="4413504" y="13716"/>
                </a:lnTo>
                <a:lnTo>
                  <a:pt x="4404360" y="9144"/>
                </a:lnTo>
                <a:lnTo>
                  <a:pt x="4393692" y="6096"/>
                </a:lnTo>
                <a:lnTo>
                  <a:pt x="4384548" y="3048"/>
                </a:lnTo>
                <a:lnTo>
                  <a:pt x="4363212" y="0"/>
                </a:lnTo>
                <a:close/>
              </a:path>
              <a:path w="4468495" h="607060">
                <a:moveTo>
                  <a:pt x="4399788" y="585216"/>
                </a:moveTo>
                <a:lnTo>
                  <a:pt x="4381500" y="591312"/>
                </a:lnTo>
                <a:lnTo>
                  <a:pt x="4372356" y="592836"/>
                </a:lnTo>
                <a:lnTo>
                  <a:pt x="4413504" y="592836"/>
                </a:lnTo>
                <a:lnTo>
                  <a:pt x="4421124" y="588264"/>
                </a:lnTo>
                <a:lnTo>
                  <a:pt x="4423410" y="586740"/>
                </a:lnTo>
                <a:lnTo>
                  <a:pt x="4398264" y="586740"/>
                </a:lnTo>
                <a:lnTo>
                  <a:pt x="4399788" y="585216"/>
                </a:lnTo>
                <a:close/>
              </a:path>
              <a:path w="4468495" h="607060">
                <a:moveTo>
                  <a:pt x="68579" y="585216"/>
                </a:moveTo>
                <a:lnTo>
                  <a:pt x="68579" y="586740"/>
                </a:lnTo>
                <a:lnTo>
                  <a:pt x="73151" y="586740"/>
                </a:lnTo>
                <a:lnTo>
                  <a:pt x="68579" y="585216"/>
                </a:lnTo>
                <a:close/>
              </a:path>
              <a:path w="4468495" h="607060">
                <a:moveTo>
                  <a:pt x="4428744" y="565403"/>
                </a:moveTo>
                <a:lnTo>
                  <a:pt x="4421124" y="571500"/>
                </a:lnTo>
                <a:lnTo>
                  <a:pt x="4422648" y="571500"/>
                </a:lnTo>
                <a:lnTo>
                  <a:pt x="4415028" y="577596"/>
                </a:lnTo>
                <a:lnTo>
                  <a:pt x="4407408" y="582168"/>
                </a:lnTo>
                <a:lnTo>
                  <a:pt x="4398264" y="586740"/>
                </a:lnTo>
                <a:lnTo>
                  <a:pt x="4423410" y="586740"/>
                </a:lnTo>
                <a:lnTo>
                  <a:pt x="4430268" y="582168"/>
                </a:lnTo>
                <a:lnTo>
                  <a:pt x="4437888" y="574548"/>
                </a:lnTo>
                <a:lnTo>
                  <a:pt x="4443984" y="566927"/>
                </a:lnTo>
                <a:lnTo>
                  <a:pt x="4428744" y="566927"/>
                </a:lnTo>
                <a:lnTo>
                  <a:pt x="4428744" y="565403"/>
                </a:lnTo>
                <a:close/>
              </a:path>
              <a:path w="4468495" h="607060">
                <a:moveTo>
                  <a:pt x="39624" y="565403"/>
                </a:moveTo>
                <a:lnTo>
                  <a:pt x="39624" y="566927"/>
                </a:lnTo>
                <a:lnTo>
                  <a:pt x="41148" y="566927"/>
                </a:lnTo>
                <a:lnTo>
                  <a:pt x="39624" y="565403"/>
                </a:lnTo>
                <a:close/>
              </a:path>
              <a:path w="4468495" h="607060">
                <a:moveTo>
                  <a:pt x="4439412" y="551688"/>
                </a:moveTo>
                <a:lnTo>
                  <a:pt x="4434840" y="559308"/>
                </a:lnTo>
                <a:lnTo>
                  <a:pt x="4428744" y="566927"/>
                </a:lnTo>
                <a:lnTo>
                  <a:pt x="4443984" y="566927"/>
                </a:lnTo>
                <a:lnTo>
                  <a:pt x="4450080" y="559308"/>
                </a:lnTo>
                <a:lnTo>
                  <a:pt x="4454144" y="553212"/>
                </a:lnTo>
                <a:lnTo>
                  <a:pt x="4439412" y="553212"/>
                </a:lnTo>
                <a:lnTo>
                  <a:pt x="4439412" y="551688"/>
                </a:lnTo>
                <a:close/>
              </a:path>
              <a:path w="4468495" h="607060">
                <a:moveTo>
                  <a:pt x="27940" y="551688"/>
                </a:moveTo>
                <a:lnTo>
                  <a:pt x="27432" y="551688"/>
                </a:lnTo>
                <a:lnTo>
                  <a:pt x="28956" y="553212"/>
                </a:lnTo>
                <a:lnTo>
                  <a:pt x="27940" y="551688"/>
                </a:lnTo>
                <a:close/>
              </a:path>
              <a:path w="4468495" h="607060">
                <a:moveTo>
                  <a:pt x="4443984" y="544068"/>
                </a:moveTo>
                <a:lnTo>
                  <a:pt x="4439412" y="553212"/>
                </a:lnTo>
                <a:lnTo>
                  <a:pt x="4454144" y="553212"/>
                </a:lnTo>
                <a:lnTo>
                  <a:pt x="4456176" y="550164"/>
                </a:lnTo>
                <a:lnTo>
                  <a:pt x="4457700" y="545592"/>
                </a:lnTo>
                <a:lnTo>
                  <a:pt x="4443984" y="545592"/>
                </a:lnTo>
                <a:lnTo>
                  <a:pt x="4443984" y="544068"/>
                </a:lnTo>
                <a:close/>
              </a:path>
              <a:path w="4468495" h="607060">
                <a:moveTo>
                  <a:pt x="23621" y="544068"/>
                </a:moveTo>
                <a:lnTo>
                  <a:pt x="22860" y="544068"/>
                </a:lnTo>
                <a:lnTo>
                  <a:pt x="24384" y="545592"/>
                </a:lnTo>
                <a:lnTo>
                  <a:pt x="23621" y="544068"/>
                </a:lnTo>
                <a:close/>
              </a:path>
              <a:path w="4468495" h="607060">
                <a:moveTo>
                  <a:pt x="4451604" y="527303"/>
                </a:moveTo>
                <a:lnTo>
                  <a:pt x="4448556" y="536448"/>
                </a:lnTo>
                <a:lnTo>
                  <a:pt x="4443984" y="545592"/>
                </a:lnTo>
                <a:lnTo>
                  <a:pt x="4457700" y="545592"/>
                </a:lnTo>
                <a:lnTo>
                  <a:pt x="4459224" y="541020"/>
                </a:lnTo>
                <a:lnTo>
                  <a:pt x="4463796" y="531876"/>
                </a:lnTo>
                <a:lnTo>
                  <a:pt x="4464666" y="528827"/>
                </a:lnTo>
                <a:lnTo>
                  <a:pt x="4451604" y="528827"/>
                </a:lnTo>
                <a:lnTo>
                  <a:pt x="4451604" y="527303"/>
                </a:lnTo>
                <a:close/>
              </a:path>
              <a:path w="4468495" h="607060">
                <a:moveTo>
                  <a:pt x="16764" y="527303"/>
                </a:moveTo>
                <a:lnTo>
                  <a:pt x="16764" y="528827"/>
                </a:lnTo>
                <a:lnTo>
                  <a:pt x="17271" y="528827"/>
                </a:lnTo>
                <a:lnTo>
                  <a:pt x="16764" y="527303"/>
                </a:lnTo>
                <a:close/>
              </a:path>
              <a:path w="4468495" h="607060">
                <a:moveTo>
                  <a:pt x="4456176" y="499872"/>
                </a:moveTo>
                <a:lnTo>
                  <a:pt x="4454652" y="510540"/>
                </a:lnTo>
                <a:lnTo>
                  <a:pt x="4451604" y="528827"/>
                </a:lnTo>
                <a:lnTo>
                  <a:pt x="4464666" y="528827"/>
                </a:lnTo>
                <a:lnTo>
                  <a:pt x="4466844" y="521208"/>
                </a:lnTo>
                <a:lnTo>
                  <a:pt x="4468368" y="512064"/>
                </a:lnTo>
                <a:lnTo>
                  <a:pt x="4468368" y="501396"/>
                </a:lnTo>
                <a:lnTo>
                  <a:pt x="4456176" y="501396"/>
                </a:lnTo>
                <a:lnTo>
                  <a:pt x="4456176" y="499872"/>
                </a:lnTo>
                <a:close/>
              </a:path>
              <a:path w="4468495" h="607060">
                <a:moveTo>
                  <a:pt x="4468368" y="105155"/>
                </a:moveTo>
                <a:lnTo>
                  <a:pt x="4456176" y="105155"/>
                </a:lnTo>
                <a:lnTo>
                  <a:pt x="4456176" y="501396"/>
                </a:lnTo>
                <a:lnTo>
                  <a:pt x="4468368" y="501396"/>
                </a:lnTo>
                <a:lnTo>
                  <a:pt x="4468368" y="105155"/>
                </a:lnTo>
                <a:close/>
              </a:path>
              <a:path w="4468495" h="607060">
                <a:moveTo>
                  <a:pt x="4464812" y="77724"/>
                </a:moveTo>
                <a:lnTo>
                  <a:pt x="4451604" y="77724"/>
                </a:lnTo>
                <a:lnTo>
                  <a:pt x="4454652" y="96012"/>
                </a:lnTo>
                <a:lnTo>
                  <a:pt x="4456176" y="106679"/>
                </a:lnTo>
                <a:lnTo>
                  <a:pt x="4456176" y="105155"/>
                </a:lnTo>
                <a:lnTo>
                  <a:pt x="4468368" y="105155"/>
                </a:lnTo>
                <a:lnTo>
                  <a:pt x="4468368" y="94488"/>
                </a:lnTo>
                <a:lnTo>
                  <a:pt x="4466844" y="83820"/>
                </a:lnTo>
                <a:lnTo>
                  <a:pt x="4464812" y="77724"/>
                </a:lnTo>
                <a:close/>
              </a:path>
              <a:path w="4468495" h="607060">
                <a:moveTo>
                  <a:pt x="17271" y="77724"/>
                </a:moveTo>
                <a:lnTo>
                  <a:pt x="16764" y="77724"/>
                </a:lnTo>
                <a:lnTo>
                  <a:pt x="16764" y="79248"/>
                </a:lnTo>
                <a:lnTo>
                  <a:pt x="17271" y="77724"/>
                </a:lnTo>
                <a:close/>
              </a:path>
              <a:path w="4468495" h="607060">
                <a:moveTo>
                  <a:pt x="4457917" y="60960"/>
                </a:moveTo>
                <a:lnTo>
                  <a:pt x="4443984" y="60960"/>
                </a:lnTo>
                <a:lnTo>
                  <a:pt x="4448556" y="70103"/>
                </a:lnTo>
                <a:lnTo>
                  <a:pt x="4451604" y="79248"/>
                </a:lnTo>
                <a:lnTo>
                  <a:pt x="4451604" y="77724"/>
                </a:lnTo>
                <a:lnTo>
                  <a:pt x="4464812" y="77724"/>
                </a:lnTo>
                <a:lnTo>
                  <a:pt x="4463796" y="74675"/>
                </a:lnTo>
                <a:lnTo>
                  <a:pt x="4459224" y="65531"/>
                </a:lnTo>
                <a:lnTo>
                  <a:pt x="4457917" y="60960"/>
                </a:lnTo>
                <a:close/>
              </a:path>
              <a:path w="4468495" h="607060">
                <a:moveTo>
                  <a:pt x="24384" y="60960"/>
                </a:moveTo>
                <a:lnTo>
                  <a:pt x="22860" y="62484"/>
                </a:lnTo>
                <a:lnTo>
                  <a:pt x="23621" y="62484"/>
                </a:lnTo>
                <a:lnTo>
                  <a:pt x="24384" y="60960"/>
                </a:lnTo>
                <a:close/>
              </a:path>
              <a:path w="4468495" h="607060">
                <a:moveTo>
                  <a:pt x="4454956" y="53340"/>
                </a:moveTo>
                <a:lnTo>
                  <a:pt x="4439412" y="53340"/>
                </a:lnTo>
                <a:lnTo>
                  <a:pt x="4443984" y="62484"/>
                </a:lnTo>
                <a:lnTo>
                  <a:pt x="4443984" y="60960"/>
                </a:lnTo>
                <a:lnTo>
                  <a:pt x="4457917" y="60960"/>
                </a:lnTo>
                <a:lnTo>
                  <a:pt x="4456176" y="54864"/>
                </a:lnTo>
                <a:lnTo>
                  <a:pt x="4454956" y="53340"/>
                </a:lnTo>
                <a:close/>
              </a:path>
              <a:path w="4468495" h="607060">
                <a:moveTo>
                  <a:pt x="28956" y="53340"/>
                </a:moveTo>
                <a:lnTo>
                  <a:pt x="27432" y="54864"/>
                </a:lnTo>
                <a:lnTo>
                  <a:pt x="27940" y="54864"/>
                </a:lnTo>
                <a:lnTo>
                  <a:pt x="28956" y="53340"/>
                </a:lnTo>
                <a:close/>
              </a:path>
              <a:path w="4468495" h="607060">
                <a:moveTo>
                  <a:pt x="4443983" y="39624"/>
                </a:moveTo>
                <a:lnTo>
                  <a:pt x="4428744" y="39624"/>
                </a:lnTo>
                <a:lnTo>
                  <a:pt x="4434840" y="47244"/>
                </a:lnTo>
                <a:lnTo>
                  <a:pt x="4439412" y="54864"/>
                </a:lnTo>
                <a:lnTo>
                  <a:pt x="4439412" y="53340"/>
                </a:lnTo>
                <a:lnTo>
                  <a:pt x="4454956" y="53340"/>
                </a:lnTo>
                <a:lnTo>
                  <a:pt x="4443983" y="39624"/>
                </a:lnTo>
                <a:close/>
              </a:path>
              <a:path w="4468495" h="607060">
                <a:moveTo>
                  <a:pt x="40843" y="39624"/>
                </a:moveTo>
                <a:lnTo>
                  <a:pt x="39624" y="39624"/>
                </a:lnTo>
                <a:lnTo>
                  <a:pt x="39624" y="41148"/>
                </a:lnTo>
                <a:lnTo>
                  <a:pt x="40843" y="39624"/>
                </a:lnTo>
                <a:close/>
              </a:path>
              <a:path w="4468495" h="607060">
                <a:moveTo>
                  <a:pt x="4439107" y="33527"/>
                </a:moveTo>
                <a:lnTo>
                  <a:pt x="4421124" y="33527"/>
                </a:lnTo>
                <a:lnTo>
                  <a:pt x="4428744" y="41148"/>
                </a:lnTo>
                <a:lnTo>
                  <a:pt x="4428744" y="39624"/>
                </a:lnTo>
                <a:lnTo>
                  <a:pt x="4443983" y="39624"/>
                </a:lnTo>
                <a:lnTo>
                  <a:pt x="4439107" y="33527"/>
                </a:lnTo>
                <a:close/>
              </a:path>
              <a:path w="4468495" h="607060">
                <a:moveTo>
                  <a:pt x="47625" y="33527"/>
                </a:moveTo>
                <a:lnTo>
                  <a:pt x="45720" y="33527"/>
                </a:lnTo>
                <a:lnTo>
                  <a:pt x="45720" y="35051"/>
                </a:lnTo>
                <a:lnTo>
                  <a:pt x="47625" y="33527"/>
                </a:lnTo>
                <a:close/>
              </a:path>
              <a:path w="4468495" h="607060">
                <a:moveTo>
                  <a:pt x="4423410" y="19812"/>
                </a:moveTo>
                <a:lnTo>
                  <a:pt x="4398264" y="19812"/>
                </a:lnTo>
                <a:lnTo>
                  <a:pt x="4407408" y="24384"/>
                </a:lnTo>
                <a:lnTo>
                  <a:pt x="4415028" y="28955"/>
                </a:lnTo>
                <a:lnTo>
                  <a:pt x="4422648" y="35051"/>
                </a:lnTo>
                <a:lnTo>
                  <a:pt x="4421124" y="33527"/>
                </a:lnTo>
                <a:lnTo>
                  <a:pt x="4439107" y="33527"/>
                </a:lnTo>
                <a:lnTo>
                  <a:pt x="4437888" y="32003"/>
                </a:lnTo>
                <a:lnTo>
                  <a:pt x="4430268" y="24384"/>
                </a:lnTo>
                <a:lnTo>
                  <a:pt x="4423410" y="19812"/>
                </a:lnTo>
                <a:close/>
              </a:path>
              <a:path w="4468495" h="607060">
                <a:moveTo>
                  <a:pt x="71627" y="19812"/>
                </a:moveTo>
                <a:lnTo>
                  <a:pt x="68579" y="19812"/>
                </a:lnTo>
                <a:lnTo>
                  <a:pt x="68579" y="21336"/>
                </a:lnTo>
                <a:lnTo>
                  <a:pt x="71627" y="19812"/>
                </a:lnTo>
                <a:close/>
              </a:path>
              <a:path w="4468495" h="607060">
                <a:moveTo>
                  <a:pt x="4418584" y="16764"/>
                </a:moveTo>
                <a:lnTo>
                  <a:pt x="4390644" y="16764"/>
                </a:lnTo>
                <a:lnTo>
                  <a:pt x="4399788" y="21336"/>
                </a:lnTo>
                <a:lnTo>
                  <a:pt x="4398264" y="19812"/>
                </a:lnTo>
                <a:lnTo>
                  <a:pt x="4423410" y="19812"/>
                </a:lnTo>
                <a:lnTo>
                  <a:pt x="4421124" y="18288"/>
                </a:lnTo>
                <a:lnTo>
                  <a:pt x="4418584" y="16764"/>
                </a:lnTo>
                <a:close/>
              </a:path>
              <a:path w="4468495" h="607060">
                <a:moveTo>
                  <a:pt x="82295" y="16764"/>
                </a:moveTo>
                <a:lnTo>
                  <a:pt x="77723" y="16764"/>
                </a:lnTo>
                <a:lnTo>
                  <a:pt x="77723" y="18288"/>
                </a:lnTo>
                <a:lnTo>
                  <a:pt x="82295" y="16764"/>
                </a:lnTo>
                <a:close/>
              </a:path>
              <a:path w="4468495" h="607060">
                <a:moveTo>
                  <a:pt x="4413504" y="13716"/>
                </a:moveTo>
                <a:lnTo>
                  <a:pt x="4372356" y="13716"/>
                </a:lnTo>
                <a:lnTo>
                  <a:pt x="4381500" y="15240"/>
                </a:lnTo>
                <a:lnTo>
                  <a:pt x="4390644" y="18288"/>
                </a:lnTo>
                <a:lnTo>
                  <a:pt x="4390644" y="16764"/>
                </a:lnTo>
                <a:lnTo>
                  <a:pt x="4418584" y="16764"/>
                </a:lnTo>
                <a:lnTo>
                  <a:pt x="4413504" y="13716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1148575" y="208157"/>
            <a:ext cx="7861611" cy="38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672589" algn="ctr">
              <a:lnSpc>
                <a:spcPct val="117200"/>
              </a:lnSpc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Изучите информацию о выбранном объекте недвижимости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9"/>
            <a:ext cx="9144000" cy="587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423" y="243039"/>
            <a:ext cx="8809463" cy="4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49580" algn="ctr">
              <a:lnSpc>
                <a:spcPct val="122200"/>
              </a:lnSpc>
            </a:pP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Портал Бизнес-навигатора МСП также позволяет узнать о: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285"/>
            <a:ext cx="9144000" cy="61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423" y="243039"/>
            <a:ext cx="8809463" cy="4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49580" algn="ctr">
              <a:lnSpc>
                <a:spcPct val="122200"/>
              </a:lnSpc>
            </a:pP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Портал Бизнес-навигатора МСП также позволяет узнать о: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285"/>
            <a:ext cx="9144000" cy="61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4195" y="2"/>
            <a:ext cx="5642517" cy="45056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ИНФРАСТРУКТУРА ПОДДЕРЖКИ</a:t>
            </a:r>
            <a:endParaRPr lang="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421" y="901957"/>
            <a:ext cx="8820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indent="449580">
              <a:lnSpc>
                <a:spcPct val="100000"/>
              </a:lnSpc>
              <a:spcBef>
                <a:spcPts val="45"/>
              </a:spcBef>
            </a:pP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539" y="495799"/>
            <a:ext cx="8809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49580" algn="just">
              <a:spcBef>
                <a:spcPts val="1390"/>
              </a:spcBef>
            </a:pP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Портале Бизнес-навигатора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МСП </a:t>
            </a: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 перечень организаций инфраструктуры, оказывающих поддержку МСП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288"/>
            <a:ext cx="9144000" cy="558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0724" y="213300"/>
            <a:ext cx="8809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49580" algn="just">
              <a:spcBef>
                <a:spcPts val="1390"/>
              </a:spcBef>
            </a:pP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Портале Бизнес-навигатора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МСП </a:t>
            </a: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 перечень организаций инфраструктуры, оказывающих поддержку МСП в Вашем регионе: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539" y="892285"/>
            <a:ext cx="8809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49580" algn="just">
              <a:spcBef>
                <a:spcPts val="1390"/>
              </a:spcBef>
            </a:pPr>
            <a:r>
              <a:rPr lang="ru-RU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Финансовая поддержка </a:t>
            </a:r>
            <a:r>
              <a:rPr lang="ru-RU" i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2" cy="537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7271" y="238080"/>
            <a:ext cx="8809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49580" algn="just">
              <a:spcBef>
                <a:spcPts val="1390"/>
              </a:spcBef>
            </a:pPr>
            <a:r>
              <a:rPr lang="ru-RU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Информационно-маркетинговая поддержка – консультационная инфраструктура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411"/>
            <a:ext cx="9144000" cy="597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4195" y="263110"/>
            <a:ext cx="5642517" cy="45056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БИЗНЕС-НАВИГАТОР МСП</a:t>
            </a:r>
            <a:endParaRPr lang="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5"/>
          <p:cNvSpPr txBox="1"/>
          <p:nvPr/>
        </p:nvSpPr>
        <p:spPr>
          <a:xfrm>
            <a:off x="211875" y="1070516"/>
            <a:ext cx="8753707" cy="346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82520" marR="5080" algn="just">
              <a:lnSpc>
                <a:spcPct val="114999"/>
              </a:lnSpc>
            </a:pPr>
            <a:r>
              <a:rPr lang="ru-RU" sz="18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бесплатный </a:t>
            </a:r>
            <a:r>
              <a:rPr lang="ru-RU" sz="1800" b="1" spc="-5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8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ресурс для предпринимателей,</a:t>
            </a:r>
            <a:r>
              <a:rPr sz="18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которые</a:t>
            </a:r>
            <a:r>
              <a:rPr sz="18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2382520" marR="5080" algn="just">
              <a:lnSpc>
                <a:spcPct val="114999"/>
              </a:lnSpc>
            </a:pPr>
            <a:r>
              <a:rPr lang="ru-RU" sz="18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хотят</a:t>
            </a:r>
            <a:r>
              <a:rPr sz="18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5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открыть</a:t>
            </a:r>
            <a:r>
              <a:rPr sz="1800" b="1" spc="-5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8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расширить  свой бизнес, и работать </a:t>
            </a:r>
          </a:p>
          <a:p>
            <a:pPr marL="2382520" marR="5080" algn="just">
              <a:lnSpc>
                <a:spcPct val="114999"/>
              </a:lnSpc>
            </a:pPr>
            <a:r>
              <a:rPr lang="ru-RU" sz="18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честно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легально, платить все налоги и отчисления,</a:t>
            </a:r>
          </a:p>
          <a:p>
            <a:pPr marL="2382520" marR="5080" algn="just">
              <a:lnSpc>
                <a:spcPct val="114999"/>
              </a:lnSpc>
            </a:pPr>
            <a:r>
              <a:rPr lang="ru-RU" sz="18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зарабатывая </a:t>
            </a:r>
            <a:r>
              <a:rPr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5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  </a:t>
            </a:r>
            <a:r>
              <a:rPr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будущее и будущее </a:t>
            </a:r>
            <a:r>
              <a:rPr sz="1800" b="1" spc="-5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своих</a:t>
            </a:r>
            <a:r>
              <a:rPr sz="1800" b="1" spc="-125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5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  <a:endParaRPr sz="1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lang="ru-RU" sz="1800" b="1" u="heavy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b="1" u="heavy" spc="-5" dirty="0" err="1" smtClean="0">
                <a:latin typeface="Times New Roman" pitchFamily="18" charset="0"/>
                <a:cs typeface="Times New Roman" pitchFamily="18" charset="0"/>
              </a:rPr>
              <a:t>Охват</a:t>
            </a:r>
            <a:r>
              <a:rPr sz="1800" b="1" u="heavy" spc="-5" dirty="0">
                <a:latin typeface="Times New Roman" pitchFamily="18" charset="0"/>
                <a:cs typeface="Times New Roman" pitchFamily="18" charset="0"/>
              </a:rPr>
              <a:t>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5875" indent="51435">
              <a:lnSpc>
                <a:spcPct val="100000"/>
              </a:lnSpc>
              <a:tabLst>
                <a:tab pos="196215" algn="l"/>
              </a:tabLst>
            </a:pPr>
            <a:r>
              <a:rPr lang="ru-RU" sz="1800" spc="-5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spc="-5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1800" b="1" spc="-5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169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крупнейших</a:t>
            </a:r>
            <a:r>
              <a:rPr sz="1800" b="1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городов;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95580" indent="-128270">
              <a:lnSpc>
                <a:spcPct val="100000"/>
              </a:lnSpc>
              <a:buChar char="-"/>
              <a:tabLst>
                <a:tab pos="196215" algn="l"/>
              </a:tabLst>
            </a:pPr>
            <a:r>
              <a:rPr sz="1800" b="1" spc="-5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90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видов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бизнеса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в сфере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городского</a:t>
            </a:r>
            <a:r>
              <a:rPr sz="1800" b="1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сервиса;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95580" indent="-127635">
              <a:lnSpc>
                <a:spcPct val="100000"/>
              </a:lnSpc>
              <a:buChar char="-"/>
              <a:tabLst>
                <a:tab pos="196215" algn="l"/>
              </a:tabLst>
            </a:pPr>
            <a:r>
              <a:rPr sz="1800" b="1" dirty="0"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sz="1800" b="1" spc="-5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300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примерных</a:t>
            </a:r>
            <a:r>
              <a:rPr sz="1800" b="1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бизнес-планов.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5875" marR="1792605" indent="55244">
              <a:lnSpc>
                <a:spcPct val="114999"/>
              </a:lnSpc>
              <a:spcBef>
                <a:spcPts val="650"/>
              </a:spcBef>
              <a:buChar char="-"/>
              <a:tabLst>
                <a:tab pos="199390" algn="l"/>
              </a:tabLst>
            </a:pPr>
            <a:r>
              <a:rPr sz="1800" b="1" dirty="0">
                <a:latin typeface="Times New Roman" pitchFamily="18" charset="0"/>
                <a:cs typeface="Times New Roman" pitchFamily="18" charset="0"/>
              </a:rPr>
              <a:t>Зайди на Портал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Бизнес-навигатора</a:t>
            </a:r>
            <a:r>
              <a:rPr sz="1800" b="1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МСП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https://smbn.ru/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sz="1800" b="1" dirty="0">
              <a:latin typeface="Times New Roman" pitchFamily="18" charset="0"/>
              <a:cs typeface="Times New Roman" pitchFamily="18" charset="0"/>
            </a:endParaRPr>
          </a:p>
          <a:p>
            <a:pPr marL="16510" marR="1008380" indent="54610">
              <a:lnSpc>
                <a:spcPct val="114999"/>
              </a:lnSpc>
              <a:spcBef>
                <a:spcPts val="600"/>
              </a:spcBef>
              <a:buChar char="-"/>
              <a:tabLst>
                <a:tab pos="200025" algn="l"/>
              </a:tabLst>
            </a:pP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Зарегистрируйся,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заполнив </a:t>
            </a:r>
            <a:r>
              <a:rPr sz="1800" b="1" spc="-5" dirty="0" err="1">
                <a:latin typeface="Times New Roman" pitchFamily="18" charset="0"/>
                <a:cs typeface="Times New Roman" pitchFamily="18" charset="0"/>
              </a:rPr>
              <a:t>простую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dirty="0" err="1" smtClean="0">
                <a:latin typeface="Times New Roman" pitchFamily="18" charset="0"/>
                <a:cs typeface="Times New Roman" pitchFamily="18" charset="0"/>
              </a:rPr>
              <a:t>форму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27" y="1160634"/>
            <a:ext cx="2337867" cy="163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4195" y="2"/>
            <a:ext cx="5642517" cy="45056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СЕРВИСЫ ПОРТАЛА ДЛЯ БИЗНЕСА</a:t>
            </a:r>
            <a:endParaRPr lang="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421" y="901957"/>
            <a:ext cx="8820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indent="449580">
              <a:lnSpc>
                <a:spcPct val="100000"/>
              </a:lnSpc>
              <a:spcBef>
                <a:spcPts val="45"/>
              </a:spcBef>
            </a:pP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539" y="495800"/>
            <a:ext cx="8809463" cy="4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49580" algn="ctr">
              <a:lnSpc>
                <a:spcPct val="122200"/>
              </a:lnSpc>
            </a:pPr>
            <a:r>
              <a:rPr lang="ru-RU" b="1" i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Бесплатный доступ к специализированным сервисам: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1"/>
          <p:cNvSpPr txBox="1"/>
          <p:nvPr/>
        </p:nvSpPr>
        <p:spPr>
          <a:xfrm>
            <a:off x="200636" y="1628800"/>
            <a:ext cx="8598581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3005" indent="-360045">
              <a:lnSpc>
                <a:spcPct val="100000"/>
              </a:lnSpc>
              <a:spcBef>
                <a:spcPts val="430"/>
              </a:spcBef>
              <a:buClr>
                <a:srgbClr val="C00000"/>
              </a:buClr>
              <a:buFont typeface="Wingdings"/>
              <a:buChar char=""/>
              <a:tabLst>
                <a:tab pos="1182370" algn="l"/>
                <a:tab pos="1183640" algn="l"/>
              </a:tabLst>
            </a:pPr>
            <a:r>
              <a:rPr lang="ru-RU" sz="2400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поиск</a:t>
            </a:r>
            <a:r>
              <a:rPr lang="ru-RU" sz="2400" b="1" spc="-5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поставщиков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83005" indent="-360045">
              <a:lnSpc>
                <a:spcPct val="100000"/>
              </a:lnSpc>
              <a:spcBef>
                <a:spcPts val="420"/>
              </a:spcBef>
              <a:buClr>
                <a:srgbClr val="C00000"/>
              </a:buClr>
              <a:buFont typeface="Wingdings"/>
              <a:buChar char=""/>
              <a:tabLst>
                <a:tab pos="1182370" algn="l"/>
                <a:tab pos="1183640" algn="l"/>
              </a:tabLst>
            </a:pPr>
            <a:r>
              <a:rPr lang="ru-RU" sz="2400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размещение объявлений о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продаже</a:t>
            </a:r>
            <a:r>
              <a:rPr lang="ru-RU" sz="2400" b="1" spc="4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товаров/услуг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83005" indent="-360045">
              <a:lnSpc>
                <a:spcPct val="100000"/>
              </a:lnSpc>
              <a:spcBef>
                <a:spcPts val="420"/>
              </a:spcBef>
              <a:buClr>
                <a:srgbClr val="C00000"/>
              </a:buClr>
              <a:buFont typeface="Wingdings"/>
              <a:buChar char=""/>
              <a:tabLst>
                <a:tab pos="1182370" algn="l"/>
                <a:tab pos="1183640" algn="l"/>
              </a:tabLst>
            </a:pPr>
            <a:r>
              <a:rPr lang="ru-RU" sz="2400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оценка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надежности </a:t>
            </a:r>
            <a:r>
              <a:rPr lang="ru-RU" sz="2400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своего</a:t>
            </a:r>
            <a:r>
              <a:rPr lang="ru-RU" sz="2400" b="1" spc="-5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партнера</a:t>
            </a:r>
          </a:p>
          <a:p>
            <a:pPr marL="1183005" indent="-360045">
              <a:lnSpc>
                <a:spcPct val="100000"/>
              </a:lnSpc>
              <a:spcBef>
                <a:spcPts val="430"/>
              </a:spcBef>
              <a:buClr>
                <a:srgbClr val="C00000"/>
              </a:buClr>
              <a:buFont typeface="Wingdings"/>
              <a:buChar char=""/>
              <a:tabLst>
                <a:tab pos="1182370" algn="l"/>
                <a:tab pos="1183640" algn="l"/>
              </a:tabLst>
            </a:pPr>
            <a:r>
              <a:rPr lang="ru-RU" sz="2400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доступ к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аналитической </a:t>
            </a:r>
            <a:r>
              <a:rPr lang="ru-RU" sz="2400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маркетинговой</a:t>
            </a:r>
            <a:r>
              <a:rPr lang="ru-RU" sz="2400" b="1" spc="-8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8"/>
          <p:cNvSpPr/>
          <p:nvPr/>
        </p:nvSpPr>
        <p:spPr>
          <a:xfrm>
            <a:off x="224475" y="4221088"/>
            <a:ext cx="4012988" cy="718732"/>
          </a:xfrm>
          <a:custGeom>
            <a:avLst/>
            <a:gdLst/>
            <a:ahLst/>
            <a:cxnLst/>
            <a:rect l="l" t="t" r="r" b="b"/>
            <a:pathLst>
              <a:path w="4442460" h="634364">
                <a:moveTo>
                  <a:pt x="4343400" y="0"/>
                </a:moveTo>
                <a:lnTo>
                  <a:pt x="99059" y="0"/>
                </a:lnTo>
                <a:lnTo>
                  <a:pt x="88391" y="1523"/>
                </a:lnTo>
                <a:lnTo>
                  <a:pt x="67056" y="7619"/>
                </a:lnTo>
                <a:lnTo>
                  <a:pt x="57912" y="13715"/>
                </a:lnTo>
                <a:lnTo>
                  <a:pt x="48767" y="18287"/>
                </a:lnTo>
                <a:lnTo>
                  <a:pt x="18287" y="48767"/>
                </a:lnTo>
                <a:lnTo>
                  <a:pt x="1523" y="88391"/>
                </a:lnTo>
                <a:lnTo>
                  <a:pt x="0" y="99059"/>
                </a:lnTo>
                <a:lnTo>
                  <a:pt x="0" y="534923"/>
                </a:lnTo>
                <a:lnTo>
                  <a:pt x="18287" y="585215"/>
                </a:lnTo>
                <a:lnTo>
                  <a:pt x="39623" y="608076"/>
                </a:lnTo>
                <a:lnTo>
                  <a:pt x="48767" y="615695"/>
                </a:lnTo>
                <a:lnTo>
                  <a:pt x="67056" y="624839"/>
                </a:lnTo>
                <a:lnTo>
                  <a:pt x="77723" y="629411"/>
                </a:lnTo>
                <a:lnTo>
                  <a:pt x="88391" y="630935"/>
                </a:lnTo>
                <a:lnTo>
                  <a:pt x="99059" y="633983"/>
                </a:lnTo>
                <a:lnTo>
                  <a:pt x="4343400" y="633983"/>
                </a:lnTo>
                <a:lnTo>
                  <a:pt x="4354068" y="630935"/>
                </a:lnTo>
                <a:lnTo>
                  <a:pt x="4364736" y="629411"/>
                </a:lnTo>
                <a:lnTo>
                  <a:pt x="4375404" y="624839"/>
                </a:lnTo>
                <a:lnTo>
                  <a:pt x="4381500" y="621791"/>
                </a:lnTo>
                <a:lnTo>
                  <a:pt x="109728" y="621791"/>
                </a:lnTo>
                <a:lnTo>
                  <a:pt x="99059" y="620267"/>
                </a:lnTo>
                <a:lnTo>
                  <a:pt x="100584" y="620267"/>
                </a:lnTo>
                <a:lnTo>
                  <a:pt x="89915" y="618743"/>
                </a:lnTo>
                <a:lnTo>
                  <a:pt x="80772" y="617219"/>
                </a:lnTo>
                <a:lnTo>
                  <a:pt x="71628" y="614171"/>
                </a:lnTo>
                <a:lnTo>
                  <a:pt x="64007" y="609600"/>
                </a:lnTo>
                <a:lnTo>
                  <a:pt x="54863" y="605027"/>
                </a:lnTo>
                <a:lnTo>
                  <a:pt x="56387" y="605027"/>
                </a:lnTo>
                <a:lnTo>
                  <a:pt x="47243" y="598931"/>
                </a:lnTo>
                <a:lnTo>
                  <a:pt x="48767" y="598931"/>
                </a:lnTo>
                <a:lnTo>
                  <a:pt x="41147" y="592835"/>
                </a:lnTo>
                <a:lnTo>
                  <a:pt x="36271" y="586739"/>
                </a:lnTo>
                <a:lnTo>
                  <a:pt x="35051" y="586739"/>
                </a:lnTo>
                <a:lnTo>
                  <a:pt x="29971" y="579119"/>
                </a:lnTo>
                <a:lnTo>
                  <a:pt x="28956" y="579119"/>
                </a:lnTo>
                <a:lnTo>
                  <a:pt x="20574" y="562355"/>
                </a:lnTo>
                <a:lnTo>
                  <a:pt x="19812" y="562355"/>
                </a:lnTo>
                <a:lnTo>
                  <a:pt x="16763" y="553211"/>
                </a:lnTo>
                <a:lnTo>
                  <a:pt x="15457" y="544067"/>
                </a:lnTo>
                <a:lnTo>
                  <a:pt x="15240" y="544067"/>
                </a:lnTo>
                <a:lnTo>
                  <a:pt x="13933" y="534923"/>
                </a:lnTo>
                <a:lnTo>
                  <a:pt x="13715" y="534923"/>
                </a:lnTo>
                <a:lnTo>
                  <a:pt x="12191" y="524255"/>
                </a:lnTo>
                <a:lnTo>
                  <a:pt x="12191" y="109727"/>
                </a:lnTo>
                <a:lnTo>
                  <a:pt x="13715" y="99059"/>
                </a:lnTo>
                <a:lnTo>
                  <a:pt x="13933" y="99059"/>
                </a:lnTo>
                <a:lnTo>
                  <a:pt x="15240" y="89915"/>
                </a:lnTo>
                <a:lnTo>
                  <a:pt x="16763" y="80771"/>
                </a:lnTo>
                <a:lnTo>
                  <a:pt x="19812" y="71627"/>
                </a:lnTo>
                <a:lnTo>
                  <a:pt x="24384" y="62483"/>
                </a:lnTo>
                <a:lnTo>
                  <a:pt x="25146" y="62483"/>
                </a:lnTo>
                <a:lnTo>
                  <a:pt x="28956" y="54863"/>
                </a:lnTo>
                <a:lnTo>
                  <a:pt x="35051" y="47243"/>
                </a:lnTo>
                <a:lnTo>
                  <a:pt x="36271" y="47243"/>
                </a:lnTo>
                <a:lnTo>
                  <a:pt x="41147" y="41147"/>
                </a:lnTo>
                <a:lnTo>
                  <a:pt x="48767" y="35051"/>
                </a:lnTo>
                <a:lnTo>
                  <a:pt x="47243" y="35051"/>
                </a:lnTo>
                <a:lnTo>
                  <a:pt x="56387" y="28955"/>
                </a:lnTo>
                <a:lnTo>
                  <a:pt x="54863" y="28955"/>
                </a:lnTo>
                <a:lnTo>
                  <a:pt x="64007" y="24383"/>
                </a:lnTo>
                <a:lnTo>
                  <a:pt x="71628" y="19811"/>
                </a:lnTo>
                <a:lnTo>
                  <a:pt x="89915" y="13715"/>
                </a:lnTo>
                <a:lnTo>
                  <a:pt x="99059" y="13715"/>
                </a:lnTo>
                <a:lnTo>
                  <a:pt x="109728" y="12191"/>
                </a:lnTo>
                <a:lnTo>
                  <a:pt x="4382262" y="12191"/>
                </a:lnTo>
                <a:lnTo>
                  <a:pt x="4375404" y="7619"/>
                </a:lnTo>
                <a:lnTo>
                  <a:pt x="4354068" y="1523"/>
                </a:lnTo>
                <a:lnTo>
                  <a:pt x="4343400" y="0"/>
                </a:lnTo>
                <a:close/>
              </a:path>
              <a:path w="4442460" h="634364">
                <a:moveTo>
                  <a:pt x="4407408" y="585215"/>
                </a:moveTo>
                <a:lnTo>
                  <a:pt x="4401312" y="592835"/>
                </a:lnTo>
                <a:lnTo>
                  <a:pt x="4393692" y="598931"/>
                </a:lnTo>
                <a:lnTo>
                  <a:pt x="4395216" y="598931"/>
                </a:lnTo>
                <a:lnTo>
                  <a:pt x="4386071" y="605027"/>
                </a:lnTo>
                <a:lnTo>
                  <a:pt x="4387595" y="605027"/>
                </a:lnTo>
                <a:lnTo>
                  <a:pt x="4369308" y="614171"/>
                </a:lnTo>
                <a:lnTo>
                  <a:pt x="4370832" y="614171"/>
                </a:lnTo>
                <a:lnTo>
                  <a:pt x="4361688" y="617219"/>
                </a:lnTo>
                <a:lnTo>
                  <a:pt x="4351020" y="618743"/>
                </a:lnTo>
                <a:lnTo>
                  <a:pt x="4352544" y="618743"/>
                </a:lnTo>
                <a:lnTo>
                  <a:pt x="4341876" y="620267"/>
                </a:lnTo>
                <a:lnTo>
                  <a:pt x="4332732" y="621791"/>
                </a:lnTo>
                <a:lnTo>
                  <a:pt x="4381500" y="621791"/>
                </a:lnTo>
                <a:lnTo>
                  <a:pt x="4393692" y="615695"/>
                </a:lnTo>
                <a:lnTo>
                  <a:pt x="4402836" y="608076"/>
                </a:lnTo>
                <a:lnTo>
                  <a:pt x="4410456" y="601979"/>
                </a:lnTo>
                <a:lnTo>
                  <a:pt x="4416552" y="594359"/>
                </a:lnTo>
                <a:lnTo>
                  <a:pt x="4422901" y="586739"/>
                </a:lnTo>
                <a:lnTo>
                  <a:pt x="4407408" y="586739"/>
                </a:lnTo>
                <a:lnTo>
                  <a:pt x="4407408" y="585215"/>
                </a:lnTo>
                <a:close/>
              </a:path>
              <a:path w="4442460" h="634364">
                <a:moveTo>
                  <a:pt x="35051" y="585215"/>
                </a:moveTo>
                <a:lnTo>
                  <a:pt x="35051" y="586739"/>
                </a:lnTo>
                <a:lnTo>
                  <a:pt x="36271" y="586739"/>
                </a:lnTo>
                <a:lnTo>
                  <a:pt x="35051" y="585215"/>
                </a:lnTo>
                <a:close/>
              </a:path>
              <a:path w="4442460" h="634364">
                <a:moveTo>
                  <a:pt x="4413504" y="577595"/>
                </a:moveTo>
                <a:lnTo>
                  <a:pt x="4407408" y="586739"/>
                </a:lnTo>
                <a:lnTo>
                  <a:pt x="4422901" y="586739"/>
                </a:lnTo>
                <a:lnTo>
                  <a:pt x="4424171" y="585215"/>
                </a:lnTo>
                <a:lnTo>
                  <a:pt x="4427220" y="579119"/>
                </a:lnTo>
                <a:lnTo>
                  <a:pt x="4413504" y="579119"/>
                </a:lnTo>
                <a:lnTo>
                  <a:pt x="4413504" y="577595"/>
                </a:lnTo>
                <a:close/>
              </a:path>
              <a:path w="4442460" h="634364">
                <a:moveTo>
                  <a:pt x="28956" y="577595"/>
                </a:moveTo>
                <a:lnTo>
                  <a:pt x="28956" y="579119"/>
                </a:lnTo>
                <a:lnTo>
                  <a:pt x="29971" y="579119"/>
                </a:lnTo>
                <a:lnTo>
                  <a:pt x="28956" y="577595"/>
                </a:lnTo>
                <a:close/>
              </a:path>
              <a:path w="4442460" h="634364">
                <a:moveTo>
                  <a:pt x="4422648" y="560831"/>
                </a:moveTo>
                <a:lnTo>
                  <a:pt x="4413504" y="579119"/>
                </a:lnTo>
                <a:lnTo>
                  <a:pt x="4427220" y="579119"/>
                </a:lnTo>
                <a:lnTo>
                  <a:pt x="4433316" y="566927"/>
                </a:lnTo>
                <a:lnTo>
                  <a:pt x="4435275" y="562355"/>
                </a:lnTo>
                <a:lnTo>
                  <a:pt x="4422648" y="562355"/>
                </a:lnTo>
                <a:lnTo>
                  <a:pt x="4422648" y="560831"/>
                </a:lnTo>
                <a:close/>
              </a:path>
              <a:path w="4442460" h="634364">
                <a:moveTo>
                  <a:pt x="19812" y="560831"/>
                </a:moveTo>
                <a:lnTo>
                  <a:pt x="19812" y="562355"/>
                </a:lnTo>
                <a:lnTo>
                  <a:pt x="20574" y="562355"/>
                </a:lnTo>
                <a:lnTo>
                  <a:pt x="19812" y="560831"/>
                </a:lnTo>
                <a:close/>
              </a:path>
              <a:path w="4442460" h="634364">
                <a:moveTo>
                  <a:pt x="4427220" y="542543"/>
                </a:moveTo>
                <a:lnTo>
                  <a:pt x="4425695" y="553211"/>
                </a:lnTo>
                <a:lnTo>
                  <a:pt x="4422648" y="562355"/>
                </a:lnTo>
                <a:lnTo>
                  <a:pt x="4435275" y="562355"/>
                </a:lnTo>
                <a:lnTo>
                  <a:pt x="4437888" y="556259"/>
                </a:lnTo>
                <a:lnTo>
                  <a:pt x="4439412" y="545591"/>
                </a:lnTo>
                <a:lnTo>
                  <a:pt x="4439847" y="544067"/>
                </a:lnTo>
                <a:lnTo>
                  <a:pt x="4427220" y="544067"/>
                </a:lnTo>
                <a:lnTo>
                  <a:pt x="4427220" y="542543"/>
                </a:lnTo>
                <a:close/>
              </a:path>
              <a:path w="4442460" h="634364">
                <a:moveTo>
                  <a:pt x="15240" y="542543"/>
                </a:moveTo>
                <a:lnTo>
                  <a:pt x="15240" y="544067"/>
                </a:lnTo>
                <a:lnTo>
                  <a:pt x="15457" y="544067"/>
                </a:lnTo>
                <a:lnTo>
                  <a:pt x="15240" y="542543"/>
                </a:lnTo>
                <a:close/>
              </a:path>
              <a:path w="4442460" h="634364">
                <a:moveTo>
                  <a:pt x="4428744" y="533400"/>
                </a:moveTo>
                <a:lnTo>
                  <a:pt x="4427220" y="544067"/>
                </a:lnTo>
                <a:lnTo>
                  <a:pt x="4439847" y="544067"/>
                </a:lnTo>
                <a:lnTo>
                  <a:pt x="4442459" y="534923"/>
                </a:lnTo>
                <a:lnTo>
                  <a:pt x="4428744" y="534923"/>
                </a:lnTo>
                <a:lnTo>
                  <a:pt x="4428744" y="533400"/>
                </a:lnTo>
                <a:close/>
              </a:path>
              <a:path w="4442460" h="634364">
                <a:moveTo>
                  <a:pt x="13715" y="533400"/>
                </a:moveTo>
                <a:lnTo>
                  <a:pt x="13715" y="534923"/>
                </a:lnTo>
                <a:lnTo>
                  <a:pt x="13933" y="534923"/>
                </a:lnTo>
                <a:lnTo>
                  <a:pt x="13715" y="533400"/>
                </a:lnTo>
                <a:close/>
              </a:path>
              <a:path w="4442460" h="634364">
                <a:moveTo>
                  <a:pt x="4442459" y="99059"/>
                </a:moveTo>
                <a:lnTo>
                  <a:pt x="4428744" y="99059"/>
                </a:lnTo>
                <a:lnTo>
                  <a:pt x="4430268" y="109727"/>
                </a:lnTo>
                <a:lnTo>
                  <a:pt x="4430268" y="524255"/>
                </a:lnTo>
                <a:lnTo>
                  <a:pt x="4428744" y="534923"/>
                </a:lnTo>
                <a:lnTo>
                  <a:pt x="4442459" y="534923"/>
                </a:lnTo>
                <a:lnTo>
                  <a:pt x="4442459" y="99059"/>
                </a:lnTo>
                <a:close/>
              </a:path>
              <a:path w="4442460" h="634364">
                <a:moveTo>
                  <a:pt x="13933" y="99059"/>
                </a:moveTo>
                <a:lnTo>
                  <a:pt x="13715" y="99059"/>
                </a:lnTo>
                <a:lnTo>
                  <a:pt x="13715" y="100583"/>
                </a:lnTo>
                <a:lnTo>
                  <a:pt x="13933" y="99059"/>
                </a:lnTo>
                <a:close/>
              </a:path>
              <a:path w="4442460" h="634364">
                <a:moveTo>
                  <a:pt x="4431030" y="62483"/>
                </a:moveTo>
                <a:lnTo>
                  <a:pt x="4418076" y="62483"/>
                </a:lnTo>
                <a:lnTo>
                  <a:pt x="4422648" y="71627"/>
                </a:lnTo>
                <a:lnTo>
                  <a:pt x="4425695" y="80771"/>
                </a:lnTo>
                <a:lnTo>
                  <a:pt x="4427220" y="89915"/>
                </a:lnTo>
                <a:lnTo>
                  <a:pt x="4428744" y="100583"/>
                </a:lnTo>
                <a:lnTo>
                  <a:pt x="4428744" y="99059"/>
                </a:lnTo>
                <a:lnTo>
                  <a:pt x="4442459" y="99059"/>
                </a:lnTo>
                <a:lnTo>
                  <a:pt x="4439412" y="88391"/>
                </a:lnTo>
                <a:lnTo>
                  <a:pt x="4437888" y="77723"/>
                </a:lnTo>
                <a:lnTo>
                  <a:pt x="4433316" y="67055"/>
                </a:lnTo>
                <a:lnTo>
                  <a:pt x="4431030" y="62483"/>
                </a:lnTo>
                <a:close/>
              </a:path>
              <a:path w="4442460" h="634364">
                <a:moveTo>
                  <a:pt x="25146" y="62483"/>
                </a:moveTo>
                <a:lnTo>
                  <a:pt x="24384" y="62483"/>
                </a:lnTo>
                <a:lnTo>
                  <a:pt x="24384" y="64007"/>
                </a:lnTo>
                <a:lnTo>
                  <a:pt x="25146" y="62483"/>
                </a:lnTo>
                <a:close/>
              </a:path>
              <a:path w="4442460" h="634364">
                <a:moveTo>
                  <a:pt x="4422902" y="47243"/>
                </a:moveTo>
                <a:lnTo>
                  <a:pt x="4407408" y="47243"/>
                </a:lnTo>
                <a:lnTo>
                  <a:pt x="4413504" y="54863"/>
                </a:lnTo>
                <a:lnTo>
                  <a:pt x="4418076" y="64007"/>
                </a:lnTo>
                <a:lnTo>
                  <a:pt x="4418076" y="62483"/>
                </a:lnTo>
                <a:lnTo>
                  <a:pt x="4431030" y="62483"/>
                </a:lnTo>
                <a:lnTo>
                  <a:pt x="4424171" y="48767"/>
                </a:lnTo>
                <a:lnTo>
                  <a:pt x="4422902" y="47243"/>
                </a:lnTo>
                <a:close/>
              </a:path>
              <a:path w="4442460" h="634364">
                <a:moveTo>
                  <a:pt x="36271" y="47243"/>
                </a:moveTo>
                <a:lnTo>
                  <a:pt x="35051" y="47243"/>
                </a:lnTo>
                <a:lnTo>
                  <a:pt x="35051" y="48767"/>
                </a:lnTo>
                <a:lnTo>
                  <a:pt x="36271" y="47243"/>
                </a:lnTo>
                <a:close/>
              </a:path>
              <a:path w="4442460" h="634364">
                <a:moveTo>
                  <a:pt x="4384548" y="13715"/>
                </a:moveTo>
                <a:lnTo>
                  <a:pt x="4351020" y="13715"/>
                </a:lnTo>
                <a:lnTo>
                  <a:pt x="4361688" y="16763"/>
                </a:lnTo>
                <a:lnTo>
                  <a:pt x="4370832" y="19811"/>
                </a:lnTo>
                <a:lnTo>
                  <a:pt x="4369308" y="19811"/>
                </a:lnTo>
                <a:lnTo>
                  <a:pt x="4387595" y="28955"/>
                </a:lnTo>
                <a:lnTo>
                  <a:pt x="4386071" y="28955"/>
                </a:lnTo>
                <a:lnTo>
                  <a:pt x="4395216" y="35051"/>
                </a:lnTo>
                <a:lnTo>
                  <a:pt x="4393692" y="35051"/>
                </a:lnTo>
                <a:lnTo>
                  <a:pt x="4401312" y="41147"/>
                </a:lnTo>
                <a:lnTo>
                  <a:pt x="4407408" y="48767"/>
                </a:lnTo>
                <a:lnTo>
                  <a:pt x="4407408" y="47243"/>
                </a:lnTo>
                <a:lnTo>
                  <a:pt x="4422902" y="47243"/>
                </a:lnTo>
                <a:lnTo>
                  <a:pt x="4416552" y="39623"/>
                </a:lnTo>
                <a:lnTo>
                  <a:pt x="4410456" y="32003"/>
                </a:lnTo>
                <a:lnTo>
                  <a:pt x="4402836" y="24383"/>
                </a:lnTo>
                <a:lnTo>
                  <a:pt x="4393692" y="18287"/>
                </a:lnTo>
                <a:lnTo>
                  <a:pt x="4384548" y="13715"/>
                </a:lnTo>
                <a:close/>
              </a:path>
              <a:path w="4442460" h="634364">
                <a:moveTo>
                  <a:pt x="100584" y="13715"/>
                </a:moveTo>
                <a:lnTo>
                  <a:pt x="89915" y="13715"/>
                </a:lnTo>
                <a:lnTo>
                  <a:pt x="89915" y="15239"/>
                </a:lnTo>
                <a:lnTo>
                  <a:pt x="100584" y="13715"/>
                </a:lnTo>
                <a:close/>
              </a:path>
              <a:path w="4442460" h="634364">
                <a:moveTo>
                  <a:pt x="4382262" y="12191"/>
                </a:moveTo>
                <a:lnTo>
                  <a:pt x="4332732" y="12191"/>
                </a:lnTo>
                <a:lnTo>
                  <a:pt x="4341876" y="13715"/>
                </a:lnTo>
                <a:lnTo>
                  <a:pt x="4352544" y="15239"/>
                </a:lnTo>
                <a:lnTo>
                  <a:pt x="4351020" y="13715"/>
                </a:lnTo>
                <a:lnTo>
                  <a:pt x="4384548" y="13715"/>
                </a:lnTo>
                <a:lnTo>
                  <a:pt x="4382262" y="12191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0"/>
          <p:cNvSpPr txBox="1"/>
          <p:nvPr/>
        </p:nvSpPr>
        <p:spPr>
          <a:xfrm>
            <a:off x="334539" y="4280378"/>
            <a:ext cx="373340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b="1" spc="-5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spc="-5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b="1" spc="-5" dirty="0" err="1" smtClean="0">
                <a:latin typeface="Times New Roman" pitchFamily="18" charset="0"/>
                <a:cs typeface="Times New Roman" pitchFamily="18" charset="0"/>
              </a:rPr>
              <a:t>ерейдите</a:t>
            </a:r>
            <a:r>
              <a:rPr b="1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>
                <a:latin typeface="Times New Roman" pitchFamily="18" charset="0"/>
                <a:cs typeface="Times New Roman" pitchFamily="18" charset="0"/>
              </a:rPr>
              <a:t>на Портал  </a:t>
            </a:r>
            <a:r>
              <a:rPr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Бизнес-навигатора МСП</a:t>
            </a:r>
            <a:r>
              <a:rPr b="1" spc="-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b="1" u="sng" dirty="0">
                <a:solidFill>
                  <a:srgbClr val="0563C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b="1" u="sng" dirty="0" smtClean="0">
                <a:solidFill>
                  <a:srgbClr val="0563C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smbn.ru</a:t>
            </a:r>
            <a:r>
              <a:rPr lang="ru-RU" b="1" u="sng" dirty="0" smtClean="0">
                <a:solidFill>
                  <a:srgbClr val="0563C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248616" y="4567637"/>
            <a:ext cx="936702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8"/>
          <p:cNvSpPr/>
          <p:nvPr/>
        </p:nvSpPr>
        <p:spPr>
          <a:xfrm>
            <a:off x="5205354" y="4221088"/>
            <a:ext cx="3711906" cy="718732"/>
          </a:xfrm>
          <a:custGeom>
            <a:avLst/>
            <a:gdLst/>
            <a:ahLst/>
            <a:cxnLst/>
            <a:rect l="l" t="t" r="r" b="b"/>
            <a:pathLst>
              <a:path w="4442460" h="634364">
                <a:moveTo>
                  <a:pt x="4343400" y="0"/>
                </a:moveTo>
                <a:lnTo>
                  <a:pt x="99059" y="0"/>
                </a:lnTo>
                <a:lnTo>
                  <a:pt x="88391" y="1523"/>
                </a:lnTo>
                <a:lnTo>
                  <a:pt x="67056" y="7619"/>
                </a:lnTo>
                <a:lnTo>
                  <a:pt x="57912" y="13715"/>
                </a:lnTo>
                <a:lnTo>
                  <a:pt x="48767" y="18287"/>
                </a:lnTo>
                <a:lnTo>
                  <a:pt x="18287" y="48767"/>
                </a:lnTo>
                <a:lnTo>
                  <a:pt x="1523" y="88391"/>
                </a:lnTo>
                <a:lnTo>
                  <a:pt x="0" y="99059"/>
                </a:lnTo>
                <a:lnTo>
                  <a:pt x="0" y="534923"/>
                </a:lnTo>
                <a:lnTo>
                  <a:pt x="18287" y="585215"/>
                </a:lnTo>
                <a:lnTo>
                  <a:pt x="39623" y="608076"/>
                </a:lnTo>
                <a:lnTo>
                  <a:pt x="48767" y="615695"/>
                </a:lnTo>
                <a:lnTo>
                  <a:pt x="67056" y="624839"/>
                </a:lnTo>
                <a:lnTo>
                  <a:pt x="77723" y="629411"/>
                </a:lnTo>
                <a:lnTo>
                  <a:pt x="88391" y="630935"/>
                </a:lnTo>
                <a:lnTo>
                  <a:pt x="99059" y="633983"/>
                </a:lnTo>
                <a:lnTo>
                  <a:pt x="4343400" y="633983"/>
                </a:lnTo>
                <a:lnTo>
                  <a:pt x="4354068" y="630935"/>
                </a:lnTo>
                <a:lnTo>
                  <a:pt x="4364736" y="629411"/>
                </a:lnTo>
                <a:lnTo>
                  <a:pt x="4375404" y="624839"/>
                </a:lnTo>
                <a:lnTo>
                  <a:pt x="4381500" y="621791"/>
                </a:lnTo>
                <a:lnTo>
                  <a:pt x="109728" y="621791"/>
                </a:lnTo>
                <a:lnTo>
                  <a:pt x="99059" y="620267"/>
                </a:lnTo>
                <a:lnTo>
                  <a:pt x="100584" y="620267"/>
                </a:lnTo>
                <a:lnTo>
                  <a:pt x="89915" y="618743"/>
                </a:lnTo>
                <a:lnTo>
                  <a:pt x="80772" y="617219"/>
                </a:lnTo>
                <a:lnTo>
                  <a:pt x="71628" y="614171"/>
                </a:lnTo>
                <a:lnTo>
                  <a:pt x="64007" y="609600"/>
                </a:lnTo>
                <a:lnTo>
                  <a:pt x="54863" y="605027"/>
                </a:lnTo>
                <a:lnTo>
                  <a:pt x="56387" y="605027"/>
                </a:lnTo>
                <a:lnTo>
                  <a:pt x="47243" y="598931"/>
                </a:lnTo>
                <a:lnTo>
                  <a:pt x="48767" y="598931"/>
                </a:lnTo>
                <a:lnTo>
                  <a:pt x="41147" y="592835"/>
                </a:lnTo>
                <a:lnTo>
                  <a:pt x="36271" y="586739"/>
                </a:lnTo>
                <a:lnTo>
                  <a:pt x="35051" y="586739"/>
                </a:lnTo>
                <a:lnTo>
                  <a:pt x="29971" y="579119"/>
                </a:lnTo>
                <a:lnTo>
                  <a:pt x="28956" y="579119"/>
                </a:lnTo>
                <a:lnTo>
                  <a:pt x="20574" y="562355"/>
                </a:lnTo>
                <a:lnTo>
                  <a:pt x="19812" y="562355"/>
                </a:lnTo>
                <a:lnTo>
                  <a:pt x="16763" y="553211"/>
                </a:lnTo>
                <a:lnTo>
                  <a:pt x="15457" y="544067"/>
                </a:lnTo>
                <a:lnTo>
                  <a:pt x="15240" y="544067"/>
                </a:lnTo>
                <a:lnTo>
                  <a:pt x="13933" y="534923"/>
                </a:lnTo>
                <a:lnTo>
                  <a:pt x="13715" y="534923"/>
                </a:lnTo>
                <a:lnTo>
                  <a:pt x="12191" y="524255"/>
                </a:lnTo>
                <a:lnTo>
                  <a:pt x="12191" y="109727"/>
                </a:lnTo>
                <a:lnTo>
                  <a:pt x="13715" y="99059"/>
                </a:lnTo>
                <a:lnTo>
                  <a:pt x="13933" y="99059"/>
                </a:lnTo>
                <a:lnTo>
                  <a:pt x="15240" y="89915"/>
                </a:lnTo>
                <a:lnTo>
                  <a:pt x="16763" y="80771"/>
                </a:lnTo>
                <a:lnTo>
                  <a:pt x="19812" y="71627"/>
                </a:lnTo>
                <a:lnTo>
                  <a:pt x="24384" y="62483"/>
                </a:lnTo>
                <a:lnTo>
                  <a:pt x="25146" y="62483"/>
                </a:lnTo>
                <a:lnTo>
                  <a:pt x="28956" y="54863"/>
                </a:lnTo>
                <a:lnTo>
                  <a:pt x="35051" y="47243"/>
                </a:lnTo>
                <a:lnTo>
                  <a:pt x="36271" y="47243"/>
                </a:lnTo>
                <a:lnTo>
                  <a:pt x="41147" y="41147"/>
                </a:lnTo>
                <a:lnTo>
                  <a:pt x="48767" y="35051"/>
                </a:lnTo>
                <a:lnTo>
                  <a:pt x="47243" y="35051"/>
                </a:lnTo>
                <a:lnTo>
                  <a:pt x="56387" y="28955"/>
                </a:lnTo>
                <a:lnTo>
                  <a:pt x="54863" y="28955"/>
                </a:lnTo>
                <a:lnTo>
                  <a:pt x="64007" y="24383"/>
                </a:lnTo>
                <a:lnTo>
                  <a:pt x="71628" y="19811"/>
                </a:lnTo>
                <a:lnTo>
                  <a:pt x="89915" y="13715"/>
                </a:lnTo>
                <a:lnTo>
                  <a:pt x="99059" y="13715"/>
                </a:lnTo>
                <a:lnTo>
                  <a:pt x="109728" y="12191"/>
                </a:lnTo>
                <a:lnTo>
                  <a:pt x="4382262" y="12191"/>
                </a:lnTo>
                <a:lnTo>
                  <a:pt x="4375404" y="7619"/>
                </a:lnTo>
                <a:lnTo>
                  <a:pt x="4354068" y="1523"/>
                </a:lnTo>
                <a:lnTo>
                  <a:pt x="4343400" y="0"/>
                </a:lnTo>
                <a:close/>
              </a:path>
              <a:path w="4442460" h="634364">
                <a:moveTo>
                  <a:pt x="4407408" y="585215"/>
                </a:moveTo>
                <a:lnTo>
                  <a:pt x="4401312" y="592835"/>
                </a:lnTo>
                <a:lnTo>
                  <a:pt x="4393692" y="598931"/>
                </a:lnTo>
                <a:lnTo>
                  <a:pt x="4395216" y="598931"/>
                </a:lnTo>
                <a:lnTo>
                  <a:pt x="4386071" y="605027"/>
                </a:lnTo>
                <a:lnTo>
                  <a:pt x="4387595" y="605027"/>
                </a:lnTo>
                <a:lnTo>
                  <a:pt x="4369308" y="614171"/>
                </a:lnTo>
                <a:lnTo>
                  <a:pt x="4370832" y="614171"/>
                </a:lnTo>
                <a:lnTo>
                  <a:pt x="4361688" y="617219"/>
                </a:lnTo>
                <a:lnTo>
                  <a:pt x="4351020" y="618743"/>
                </a:lnTo>
                <a:lnTo>
                  <a:pt x="4352544" y="618743"/>
                </a:lnTo>
                <a:lnTo>
                  <a:pt x="4341876" y="620267"/>
                </a:lnTo>
                <a:lnTo>
                  <a:pt x="4332732" y="621791"/>
                </a:lnTo>
                <a:lnTo>
                  <a:pt x="4381500" y="621791"/>
                </a:lnTo>
                <a:lnTo>
                  <a:pt x="4393692" y="615695"/>
                </a:lnTo>
                <a:lnTo>
                  <a:pt x="4402836" y="608076"/>
                </a:lnTo>
                <a:lnTo>
                  <a:pt x="4410456" y="601979"/>
                </a:lnTo>
                <a:lnTo>
                  <a:pt x="4416552" y="594359"/>
                </a:lnTo>
                <a:lnTo>
                  <a:pt x="4422901" y="586739"/>
                </a:lnTo>
                <a:lnTo>
                  <a:pt x="4407408" y="586739"/>
                </a:lnTo>
                <a:lnTo>
                  <a:pt x="4407408" y="585215"/>
                </a:lnTo>
                <a:close/>
              </a:path>
              <a:path w="4442460" h="634364">
                <a:moveTo>
                  <a:pt x="35051" y="585215"/>
                </a:moveTo>
                <a:lnTo>
                  <a:pt x="35051" y="586739"/>
                </a:lnTo>
                <a:lnTo>
                  <a:pt x="36271" y="586739"/>
                </a:lnTo>
                <a:lnTo>
                  <a:pt x="35051" y="585215"/>
                </a:lnTo>
                <a:close/>
              </a:path>
              <a:path w="4442460" h="634364">
                <a:moveTo>
                  <a:pt x="4413504" y="577595"/>
                </a:moveTo>
                <a:lnTo>
                  <a:pt x="4407408" y="586739"/>
                </a:lnTo>
                <a:lnTo>
                  <a:pt x="4422901" y="586739"/>
                </a:lnTo>
                <a:lnTo>
                  <a:pt x="4424171" y="585215"/>
                </a:lnTo>
                <a:lnTo>
                  <a:pt x="4427220" y="579119"/>
                </a:lnTo>
                <a:lnTo>
                  <a:pt x="4413504" y="579119"/>
                </a:lnTo>
                <a:lnTo>
                  <a:pt x="4413504" y="577595"/>
                </a:lnTo>
                <a:close/>
              </a:path>
              <a:path w="4442460" h="634364">
                <a:moveTo>
                  <a:pt x="28956" y="577595"/>
                </a:moveTo>
                <a:lnTo>
                  <a:pt x="28956" y="579119"/>
                </a:lnTo>
                <a:lnTo>
                  <a:pt x="29971" y="579119"/>
                </a:lnTo>
                <a:lnTo>
                  <a:pt x="28956" y="577595"/>
                </a:lnTo>
                <a:close/>
              </a:path>
              <a:path w="4442460" h="634364">
                <a:moveTo>
                  <a:pt x="4422648" y="560831"/>
                </a:moveTo>
                <a:lnTo>
                  <a:pt x="4413504" y="579119"/>
                </a:lnTo>
                <a:lnTo>
                  <a:pt x="4427220" y="579119"/>
                </a:lnTo>
                <a:lnTo>
                  <a:pt x="4433316" y="566927"/>
                </a:lnTo>
                <a:lnTo>
                  <a:pt x="4435275" y="562355"/>
                </a:lnTo>
                <a:lnTo>
                  <a:pt x="4422648" y="562355"/>
                </a:lnTo>
                <a:lnTo>
                  <a:pt x="4422648" y="560831"/>
                </a:lnTo>
                <a:close/>
              </a:path>
              <a:path w="4442460" h="634364">
                <a:moveTo>
                  <a:pt x="19812" y="560831"/>
                </a:moveTo>
                <a:lnTo>
                  <a:pt x="19812" y="562355"/>
                </a:lnTo>
                <a:lnTo>
                  <a:pt x="20574" y="562355"/>
                </a:lnTo>
                <a:lnTo>
                  <a:pt x="19812" y="560831"/>
                </a:lnTo>
                <a:close/>
              </a:path>
              <a:path w="4442460" h="634364">
                <a:moveTo>
                  <a:pt x="4427220" y="542543"/>
                </a:moveTo>
                <a:lnTo>
                  <a:pt x="4425695" y="553211"/>
                </a:lnTo>
                <a:lnTo>
                  <a:pt x="4422648" y="562355"/>
                </a:lnTo>
                <a:lnTo>
                  <a:pt x="4435275" y="562355"/>
                </a:lnTo>
                <a:lnTo>
                  <a:pt x="4437888" y="556259"/>
                </a:lnTo>
                <a:lnTo>
                  <a:pt x="4439412" y="545591"/>
                </a:lnTo>
                <a:lnTo>
                  <a:pt x="4439847" y="544067"/>
                </a:lnTo>
                <a:lnTo>
                  <a:pt x="4427220" y="544067"/>
                </a:lnTo>
                <a:lnTo>
                  <a:pt x="4427220" y="542543"/>
                </a:lnTo>
                <a:close/>
              </a:path>
              <a:path w="4442460" h="634364">
                <a:moveTo>
                  <a:pt x="15240" y="542543"/>
                </a:moveTo>
                <a:lnTo>
                  <a:pt x="15240" y="544067"/>
                </a:lnTo>
                <a:lnTo>
                  <a:pt x="15457" y="544067"/>
                </a:lnTo>
                <a:lnTo>
                  <a:pt x="15240" y="542543"/>
                </a:lnTo>
                <a:close/>
              </a:path>
              <a:path w="4442460" h="634364">
                <a:moveTo>
                  <a:pt x="4428744" y="533400"/>
                </a:moveTo>
                <a:lnTo>
                  <a:pt x="4427220" y="544067"/>
                </a:lnTo>
                <a:lnTo>
                  <a:pt x="4439847" y="544067"/>
                </a:lnTo>
                <a:lnTo>
                  <a:pt x="4442459" y="534923"/>
                </a:lnTo>
                <a:lnTo>
                  <a:pt x="4428744" y="534923"/>
                </a:lnTo>
                <a:lnTo>
                  <a:pt x="4428744" y="533400"/>
                </a:lnTo>
                <a:close/>
              </a:path>
              <a:path w="4442460" h="634364">
                <a:moveTo>
                  <a:pt x="13715" y="533400"/>
                </a:moveTo>
                <a:lnTo>
                  <a:pt x="13715" y="534923"/>
                </a:lnTo>
                <a:lnTo>
                  <a:pt x="13933" y="534923"/>
                </a:lnTo>
                <a:lnTo>
                  <a:pt x="13715" y="533400"/>
                </a:lnTo>
                <a:close/>
              </a:path>
              <a:path w="4442460" h="634364">
                <a:moveTo>
                  <a:pt x="4442459" y="99059"/>
                </a:moveTo>
                <a:lnTo>
                  <a:pt x="4428744" y="99059"/>
                </a:lnTo>
                <a:lnTo>
                  <a:pt x="4430268" y="109727"/>
                </a:lnTo>
                <a:lnTo>
                  <a:pt x="4430268" y="524255"/>
                </a:lnTo>
                <a:lnTo>
                  <a:pt x="4428744" y="534923"/>
                </a:lnTo>
                <a:lnTo>
                  <a:pt x="4442459" y="534923"/>
                </a:lnTo>
                <a:lnTo>
                  <a:pt x="4442459" y="99059"/>
                </a:lnTo>
                <a:close/>
              </a:path>
              <a:path w="4442460" h="634364">
                <a:moveTo>
                  <a:pt x="13933" y="99059"/>
                </a:moveTo>
                <a:lnTo>
                  <a:pt x="13715" y="99059"/>
                </a:lnTo>
                <a:lnTo>
                  <a:pt x="13715" y="100583"/>
                </a:lnTo>
                <a:lnTo>
                  <a:pt x="13933" y="99059"/>
                </a:lnTo>
                <a:close/>
              </a:path>
              <a:path w="4442460" h="634364">
                <a:moveTo>
                  <a:pt x="4431030" y="62483"/>
                </a:moveTo>
                <a:lnTo>
                  <a:pt x="4418076" y="62483"/>
                </a:lnTo>
                <a:lnTo>
                  <a:pt x="4422648" y="71627"/>
                </a:lnTo>
                <a:lnTo>
                  <a:pt x="4425695" y="80771"/>
                </a:lnTo>
                <a:lnTo>
                  <a:pt x="4427220" y="89915"/>
                </a:lnTo>
                <a:lnTo>
                  <a:pt x="4428744" y="100583"/>
                </a:lnTo>
                <a:lnTo>
                  <a:pt x="4428744" y="99059"/>
                </a:lnTo>
                <a:lnTo>
                  <a:pt x="4442459" y="99059"/>
                </a:lnTo>
                <a:lnTo>
                  <a:pt x="4439412" y="88391"/>
                </a:lnTo>
                <a:lnTo>
                  <a:pt x="4437888" y="77723"/>
                </a:lnTo>
                <a:lnTo>
                  <a:pt x="4433316" y="67055"/>
                </a:lnTo>
                <a:lnTo>
                  <a:pt x="4431030" y="62483"/>
                </a:lnTo>
                <a:close/>
              </a:path>
              <a:path w="4442460" h="634364">
                <a:moveTo>
                  <a:pt x="25146" y="62483"/>
                </a:moveTo>
                <a:lnTo>
                  <a:pt x="24384" y="62483"/>
                </a:lnTo>
                <a:lnTo>
                  <a:pt x="24384" y="64007"/>
                </a:lnTo>
                <a:lnTo>
                  <a:pt x="25146" y="62483"/>
                </a:lnTo>
                <a:close/>
              </a:path>
              <a:path w="4442460" h="634364">
                <a:moveTo>
                  <a:pt x="4422902" y="47243"/>
                </a:moveTo>
                <a:lnTo>
                  <a:pt x="4407408" y="47243"/>
                </a:lnTo>
                <a:lnTo>
                  <a:pt x="4413504" y="54863"/>
                </a:lnTo>
                <a:lnTo>
                  <a:pt x="4418076" y="64007"/>
                </a:lnTo>
                <a:lnTo>
                  <a:pt x="4418076" y="62483"/>
                </a:lnTo>
                <a:lnTo>
                  <a:pt x="4431030" y="62483"/>
                </a:lnTo>
                <a:lnTo>
                  <a:pt x="4424171" y="48767"/>
                </a:lnTo>
                <a:lnTo>
                  <a:pt x="4422902" y="47243"/>
                </a:lnTo>
                <a:close/>
              </a:path>
              <a:path w="4442460" h="634364">
                <a:moveTo>
                  <a:pt x="36271" y="47243"/>
                </a:moveTo>
                <a:lnTo>
                  <a:pt x="35051" y="47243"/>
                </a:lnTo>
                <a:lnTo>
                  <a:pt x="35051" y="48767"/>
                </a:lnTo>
                <a:lnTo>
                  <a:pt x="36271" y="47243"/>
                </a:lnTo>
                <a:close/>
              </a:path>
              <a:path w="4442460" h="634364">
                <a:moveTo>
                  <a:pt x="4384548" y="13715"/>
                </a:moveTo>
                <a:lnTo>
                  <a:pt x="4351020" y="13715"/>
                </a:lnTo>
                <a:lnTo>
                  <a:pt x="4361688" y="16763"/>
                </a:lnTo>
                <a:lnTo>
                  <a:pt x="4370832" y="19811"/>
                </a:lnTo>
                <a:lnTo>
                  <a:pt x="4369308" y="19811"/>
                </a:lnTo>
                <a:lnTo>
                  <a:pt x="4387595" y="28955"/>
                </a:lnTo>
                <a:lnTo>
                  <a:pt x="4386071" y="28955"/>
                </a:lnTo>
                <a:lnTo>
                  <a:pt x="4395216" y="35051"/>
                </a:lnTo>
                <a:lnTo>
                  <a:pt x="4393692" y="35051"/>
                </a:lnTo>
                <a:lnTo>
                  <a:pt x="4401312" y="41147"/>
                </a:lnTo>
                <a:lnTo>
                  <a:pt x="4407408" y="48767"/>
                </a:lnTo>
                <a:lnTo>
                  <a:pt x="4407408" y="47243"/>
                </a:lnTo>
                <a:lnTo>
                  <a:pt x="4422902" y="47243"/>
                </a:lnTo>
                <a:lnTo>
                  <a:pt x="4416552" y="39623"/>
                </a:lnTo>
                <a:lnTo>
                  <a:pt x="4410456" y="32003"/>
                </a:lnTo>
                <a:lnTo>
                  <a:pt x="4402836" y="24383"/>
                </a:lnTo>
                <a:lnTo>
                  <a:pt x="4393692" y="18287"/>
                </a:lnTo>
                <a:lnTo>
                  <a:pt x="4384548" y="13715"/>
                </a:lnTo>
                <a:close/>
              </a:path>
              <a:path w="4442460" h="634364">
                <a:moveTo>
                  <a:pt x="100584" y="13715"/>
                </a:moveTo>
                <a:lnTo>
                  <a:pt x="89915" y="13715"/>
                </a:lnTo>
                <a:lnTo>
                  <a:pt x="89915" y="15239"/>
                </a:lnTo>
                <a:lnTo>
                  <a:pt x="100584" y="13715"/>
                </a:lnTo>
                <a:close/>
              </a:path>
              <a:path w="4442460" h="634364">
                <a:moveTo>
                  <a:pt x="4382262" y="12191"/>
                </a:moveTo>
                <a:lnTo>
                  <a:pt x="4332732" y="12191"/>
                </a:lnTo>
                <a:lnTo>
                  <a:pt x="4341876" y="13715"/>
                </a:lnTo>
                <a:lnTo>
                  <a:pt x="4352544" y="15239"/>
                </a:lnTo>
                <a:lnTo>
                  <a:pt x="4351020" y="13715"/>
                </a:lnTo>
                <a:lnTo>
                  <a:pt x="4384548" y="13715"/>
                </a:lnTo>
                <a:lnTo>
                  <a:pt x="4382262" y="12191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Прямоугольник 24"/>
          <p:cNvSpPr/>
          <p:nvPr/>
        </p:nvSpPr>
        <p:spPr>
          <a:xfrm>
            <a:off x="5334231" y="4395788"/>
            <a:ext cx="3454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7329">
              <a:lnSpc>
                <a:spcPct val="100000"/>
              </a:lnSpc>
            </a:pPr>
            <a:r>
              <a:rPr lang="ru-RU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Выберите </a:t>
            </a:r>
            <a:r>
              <a:rPr lang="ru-RU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нужный</a:t>
            </a:r>
            <a:r>
              <a:rPr lang="ru-RU" b="1" spc="3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сервис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2675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68675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93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819150"/>
            <a:ext cx="73914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060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-16864"/>
            <a:ext cx="9130352" cy="68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045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191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520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634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643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94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31404" y="530740"/>
            <a:ext cx="4728606" cy="305577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endParaRPr lang="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9770" y="5285666"/>
            <a:ext cx="7452836" cy="4349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376573">
              <a:lnSpc>
                <a:spcPct val="121000"/>
              </a:lnSpc>
            </a:pPr>
            <a:endParaRPr lang="ru" sz="1200" dirty="0">
              <a:solidFill>
                <a:srgbClr val="151616"/>
              </a:solidFill>
              <a:latin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4984" y="277978"/>
            <a:ext cx="5843241" cy="42083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БИЗНЕС-НАВИГАТОР МСП ПОМОЖЕТ:</a:t>
            </a:r>
            <a:endParaRPr lang="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317"/>
            <a:ext cx="8640959" cy="568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9" y="188640"/>
            <a:ext cx="73723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690"/>
            <a:ext cx="9144000" cy="588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839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5"/>
            <a:ext cx="896448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65104"/>
            <a:ext cx="792088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659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421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6136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5731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721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209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487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8018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970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327"/>
            <a:ext cx="885698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05264"/>
            <a:ext cx="8856984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864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6520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6113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8856984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901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828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340768"/>
            <a:ext cx="7543800" cy="424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9692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3" cy="62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2840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657225"/>
            <a:ext cx="74485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218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162050"/>
            <a:ext cx="73533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9832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595313"/>
            <a:ext cx="70485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979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676275"/>
            <a:ext cx="72771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8742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957263"/>
            <a:ext cx="69627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1480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3776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2400"/>
            <a:ext cx="76581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965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4195" y="263110"/>
            <a:ext cx="5642517" cy="45056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ГЕНЕРАЦИЯ БИЗНЕС-ИДЕЙ</a:t>
            </a:r>
            <a:endParaRPr lang="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421" y="901955"/>
            <a:ext cx="8820615" cy="5393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indent="449580">
              <a:lnSpc>
                <a:spcPct val="100000"/>
              </a:lnSpc>
              <a:spcBef>
                <a:spcPts val="45"/>
              </a:spcBef>
            </a:pPr>
            <a:r>
              <a:rPr lang="ru-RU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Бизнес-идея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– это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краткое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и точное определение предполагаемого бизнеса.</a:t>
            </a:r>
            <a:r>
              <a:rPr lang="ru-RU" spc="-145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7945" indent="449580">
              <a:lnSpc>
                <a:spcPct val="100000"/>
              </a:lnSpc>
              <a:spcBef>
                <a:spcPts val="45"/>
              </a:spcBef>
            </a:pP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того,</a:t>
            </a:r>
            <a:r>
              <a:rPr lang="ru-RU" spc="-6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чтобы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начать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свой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бизнес</a:t>
            </a:r>
            <a:r>
              <a:rPr lang="ru-RU" spc="-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нужно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четко</a:t>
            </a:r>
            <a:r>
              <a:rPr lang="ru-RU" spc="-4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понять,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чем</a:t>
            </a:r>
            <a:r>
              <a:rPr lang="ru-RU" spc="-5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именно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Вы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хотели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бы</a:t>
            </a:r>
            <a:r>
              <a:rPr lang="ru-RU" spc="-5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заняться. Успешность проекта напрямую связана с тем, какая в его основе лежит</a:t>
            </a:r>
            <a:r>
              <a:rPr lang="ru-RU" spc="24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бизнес-идея.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67945" marR="62230" indent="449580">
              <a:lnSpc>
                <a:spcPct val="117000"/>
              </a:lnSpc>
              <a:spcBef>
                <a:spcPts val="150"/>
              </a:spcBef>
              <a:tabLst>
                <a:tab pos="958215" algn="l"/>
                <a:tab pos="1622425" algn="l"/>
                <a:tab pos="2738120" algn="l"/>
                <a:tab pos="3802379" algn="l"/>
                <a:tab pos="4858385" algn="l"/>
                <a:tab pos="5862955" algn="l"/>
              </a:tabLst>
            </a:pP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Для	отбора	 оптимальной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бизнес-идеи	</a:t>
            </a:r>
            <a:r>
              <a:rPr lang="ru-RU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необходимо	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определить	</a:t>
            </a:r>
            <a:r>
              <a:rPr lang="ru-RU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свои  возможности для ее</a:t>
            </a:r>
            <a:r>
              <a:rPr lang="ru-RU" b="1" spc="1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реализации: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7945" marR="62230" indent="449580">
              <a:lnSpc>
                <a:spcPct val="117000"/>
              </a:lnSpc>
              <a:spcBef>
                <a:spcPts val="150"/>
              </a:spcBef>
              <a:buFont typeface="Wingdings" pitchFamily="2" charset="2"/>
              <a:buChar char="ü"/>
              <a:tabLst>
                <a:tab pos="958215" algn="l"/>
                <a:tab pos="1622425" algn="l"/>
                <a:tab pos="2738120" algn="l"/>
                <a:tab pos="3802379" algn="l"/>
                <a:tab pos="4858385" algn="l"/>
                <a:tab pos="5862955" algn="l"/>
              </a:tabLst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знание </a:t>
            </a: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бизнеса,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который </a:t>
            </a: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планируется открыть /</a:t>
            </a:r>
            <a:r>
              <a:rPr lang="ru-RU" spc="4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расширить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945" marR="62230" indent="449580">
              <a:lnSpc>
                <a:spcPct val="117000"/>
              </a:lnSpc>
              <a:spcBef>
                <a:spcPts val="150"/>
              </a:spcBef>
              <a:buFont typeface="Wingdings" pitchFamily="2" charset="2"/>
              <a:buChar char="ü"/>
              <a:tabLst>
                <a:tab pos="958215" algn="l"/>
                <a:tab pos="1622425" algn="l"/>
                <a:tab pos="2738120" algn="l"/>
                <a:tab pos="3802379" algn="l"/>
                <a:tab pos="4858385" algn="l"/>
                <a:tab pos="5862955" algn="l"/>
              </a:tabLst>
            </a:pP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</a:t>
            </a:r>
            <a:r>
              <a:rPr lang="ru-RU" spc="-5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спроса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945" marR="62230" indent="449580">
              <a:lnSpc>
                <a:spcPct val="117000"/>
              </a:lnSpc>
              <a:spcBef>
                <a:spcPts val="150"/>
              </a:spcBef>
              <a:buFont typeface="Wingdings" pitchFamily="2" charset="2"/>
              <a:buChar char="ü"/>
              <a:tabLst>
                <a:tab pos="958215" algn="l"/>
                <a:tab pos="1622425" algn="l"/>
                <a:tab pos="2738120" algn="l"/>
                <a:tab pos="3802379" algn="l"/>
                <a:tab pos="4858385" algn="l"/>
                <a:tab pos="5862955" algn="l"/>
              </a:tabLst>
            </a:pP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</a:t>
            </a:r>
            <a:r>
              <a:rPr lang="ru-RU" spc="-8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помещения</a:t>
            </a:r>
          </a:p>
          <a:p>
            <a:pPr marL="67945" marR="62230" indent="449580">
              <a:lnSpc>
                <a:spcPct val="117000"/>
              </a:lnSpc>
              <a:spcBef>
                <a:spcPts val="150"/>
              </a:spcBef>
              <a:buFont typeface="Wingdings" pitchFamily="2" charset="2"/>
              <a:buChar char="ü"/>
              <a:tabLst>
                <a:tab pos="958215" algn="l"/>
                <a:tab pos="1622425" algn="l"/>
                <a:tab pos="2738120" algn="l"/>
                <a:tab pos="3802379" algn="l"/>
                <a:tab pos="4858385" algn="l"/>
                <a:tab pos="5862955" algn="l"/>
              </a:tabLst>
            </a:pP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</a:t>
            </a:r>
            <a:r>
              <a:rPr lang="ru-RU" spc="-8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оборудования</a:t>
            </a:r>
          </a:p>
          <a:p>
            <a:pPr marL="67945" marR="62230" indent="449580">
              <a:lnSpc>
                <a:spcPct val="117000"/>
              </a:lnSpc>
              <a:spcBef>
                <a:spcPts val="150"/>
              </a:spcBef>
              <a:buFont typeface="Wingdings" pitchFamily="2" charset="2"/>
              <a:buChar char="ü"/>
              <a:tabLst>
                <a:tab pos="958215" algn="l"/>
                <a:tab pos="1622425" algn="l"/>
                <a:tab pos="2738120" algn="l"/>
                <a:tab pos="3802379" algn="l"/>
                <a:tab pos="4858385" algn="l"/>
                <a:tab pos="5862955" algn="l"/>
              </a:tabLst>
            </a:pP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стартового</a:t>
            </a:r>
            <a:r>
              <a:rPr lang="ru-RU" spc="-5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капитала</a:t>
            </a:r>
          </a:p>
          <a:p>
            <a:pPr marL="67945" marR="62230" indent="449580">
              <a:lnSpc>
                <a:spcPct val="117000"/>
              </a:lnSpc>
              <a:spcBef>
                <a:spcPts val="150"/>
              </a:spcBef>
              <a:buFont typeface="Wingdings" pitchFamily="2" charset="2"/>
              <a:buChar char="ü"/>
              <a:tabLst>
                <a:tab pos="958215" algn="l"/>
                <a:tab pos="1622425" algn="l"/>
                <a:tab pos="2738120" algn="l"/>
                <a:tab pos="3802379" algn="l"/>
                <a:tab pos="4858385" algn="l"/>
                <a:tab pos="5862955" algn="l"/>
              </a:tabLst>
            </a:pP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информация о потенциальных</a:t>
            </a:r>
            <a:r>
              <a:rPr lang="ru-RU" spc="6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поставщиках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945" marR="62230" indent="449580">
              <a:lnSpc>
                <a:spcPct val="117000"/>
              </a:lnSpc>
              <a:spcBef>
                <a:spcPts val="150"/>
              </a:spcBef>
              <a:buFont typeface="Wingdings" pitchFamily="2" charset="2"/>
              <a:buChar char="ü"/>
              <a:tabLst>
                <a:tab pos="958215" algn="l"/>
                <a:tab pos="1622425" algn="l"/>
                <a:tab pos="2738120" algn="l"/>
                <a:tab pos="3802379" algn="l"/>
                <a:tab pos="4858385" algn="l"/>
                <a:tab pos="5862955" algn="l"/>
              </a:tabLst>
            </a:pP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</a:t>
            </a:r>
            <a:r>
              <a:rPr lang="ru-RU" spc="-3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конкурентов</a:t>
            </a:r>
          </a:p>
          <a:p>
            <a:pPr marL="67945" marR="62230" indent="449580">
              <a:lnSpc>
                <a:spcPct val="117000"/>
              </a:lnSpc>
              <a:spcBef>
                <a:spcPts val="150"/>
              </a:spcBef>
              <a:buFont typeface="Wingdings" pitchFamily="2" charset="2"/>
              <a:buChar char="ü"/>
              <a:tabLst>
                <a:tab pos="958215" algn="l"/>
                <a:tab pos="1622425" algn="l"/>
                <a:tab pos="2738120" algn="l"/>
                <a:tab pos="3802379" algn="l"/>
                <a:tab pos="4858385" algn="l"/>
                <a:tab pos="5862955" algn="l"/>
              </a:tabLst>
            </a:pP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трудовых</a:t>
            </a:r>
            <a:r>
              <a:rPr lang="ru-RU" spc="-3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ресурсов</a:t>
            </a:r>
          </a:p>
          <a:p>
            <a:pPr marL="67945" marR="62230" indent="449580">
              <a:lnSpc>
                <a:spcPct val="117000"/>
              </a:lnSpc>
              <a:spcBef>
                <a:spcPts val="150"/>
              </a:spcBef>
              <a:buFont typeface="Wingdings" pitchFamily="2" charset="2"/>
              <a:buChar char="ü"/>
              <a:tabLst>
                <a:tab pos="958215" algn="l"/>
                <a:tab pos="1622425" algn="l"/>
                <a:tab pos="2738120" algn="l"/>
                <a:tab pos="3802379" algn="l"/>
                <a:tab pos="4858385" algn="l"/>
                <a:tab pos="5862955" algn="l"/>
              </a:tabLst>
            </a:pP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личные профессионально-технические</a:t>
            </a:r>
            <a:r>
              <a:rPr lang="ru-RU" spc="3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навыки</a:t>
            </a:r>
          </a:p>
          <a:p>
            <a:pPr marL="67945" marR="62230" indent="449580">
              <a:lnSpc>
                <a:spcPct val="117000"/>
              </a:lnSpc>
              <a:spcBef>
                <a:spcPts val="150"/>
              </a:spcBef>
              <a:buFont typeface="Wingdings" pitchFamily="2" charset="2"/>
              <a:buChar char="ü"/>
              <a:tabLst>
                <a:tab pos="958215" algn="l"/>
                <a:tab pos="1622425" algn="l"/>
                <a:tab pos="2738120" algn="l"/>
                <a:tab pos="3802379" algn="l"/>
                <a:tab pos="4858385" algn="l"/>
                <a:tab pos="5862955" algn="l"/>
              </a:tabLst>
            </a:pP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доступ к финансовым</a:t>
            </a:r>
            <a:r>
              <a:rPr lang="ru-RU" spc="1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ресурсам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3375" y="2795241"/>
            <a:ext cx="3746718" cy="353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43435" y="0"/>
            <a:ext cx="8844450" cy="1314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49580" algn="just">
              <a:lnSpc>
                <a:spcPct val="122200"/>
              </a:lnSpc>
            </a:pP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Сервисы Портала Бизнес-навигатора МСП позволяют </a:t>
            </a:r>
            <a:r>
              <a:rPr lang="ru-RU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выбрать  бизнес-идею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и рыночную нишу для ее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реализации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соотношению 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спроса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предложения </a:t>
            </a:r>
            <a:r>
              <a:rPr lang="ru-RU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интересующем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</a:t>
            </a:r>
            <a:r>
              <a:rPr lang="ru-RU" b="1" spc="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городе:</a:t>
            </a:r>
          </a:p>
          <a:p>
            <a:pPr marL="12700" marR="5080" indent="449580" algn="just">
              <a:lnSpc>
                <a:spcPct val="122200"/>
              </a:lnSpc>
            </a:pPr>
            <a:r>
              <a:rPr lang="ru-RU" sz="16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Перейти к выбору городов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997" y="1428736"/>
            <a:ext cx="8748133" cy="521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" y="178422"/>
            <a:ext cx="8844450" cy="3004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49580" algn="just">
              <a:lnSpc>
                <a:spcPct val="122200"/>
              </a:lnSpc>
            </a:pPr>
            <a:r>
              <a:rPr lang="ru-RU" sz="1600" b="1" spc="-5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Выберите нужный город из списка: город Иваново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825"/>
            <a:ext cx="9144000" cy="637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681</Words>
  <Application>Microsoft Office PowerPoint</Application>
  <PresentationFormat>Экран (4:3)</PresentationFormat>
  <Paragraphs>109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Zagvazdina_LV</dc:creator>
  <cp:lastModifiedBy>user</cp:lastModifiedBy>
  <cp:revision>96</cp:revision>
  <dcterms:created xsi:type="dcterms:W3CDTF">2018-02-21T05:47:01Z</dcterms:created>
  <dcterms:modified xsi:type="dcterms:W3CDTF">2018-08-15T12:25:55Z</dcterms:modified>
</cp:coreProperties>
</file>