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6" r:id="rId1"/>
  </p:sldMasterIdLst>
  <p:notesMasterIdLst>
    <p:notesMasterId r:id="rId46"/>
  </p:notesMasterIdLst>
  <p:sldIdLst>
    <p:sldId id="262" r:id="rId2"/>
    <p:sldId id="258" r:id="rId3"/>
    <p:sldId id="318" r:id="rId4"/>
    <p:sldId id="263" r:id="rId5"/>
    <p:sldId id="410" r:id="rId6"/>
    <p:sldId id="319" r:id="rId7"/>
    <p:sldId id="320" r:id="rId8"/>
    <p:sldId id="390" r:id="rId9"/>
    <p:sldId id="265" r:id="rId10"/>
    <p:sldId id="268" r:id="rId11"/>
    <p:sldId id="316" r:id="rId12"/>
    <p:sldId id="411" r:id="rId13"/>
    <p:sldId id="322" r:id="rId14"/>
    <p:sldId id="338" r:id="rId15"/>
    <p:sldId id="340" r:id="rId16"/>
    <p:sldId id="367" r:id="rId17"/>
    <p:sldId id="412" r:id="rId18"/>
    <p:sldId id="413" r:id="rId19"/>
    <p:sldId id="414" r:id="rId20"/>
    <p:sldId id="415" r:id="rId21"/>
    <p:sldId id="416" r:id="rId22"/>
    <p:sldId id="417" r:id="rId23"/>
    <p:sldId id="335" r:id="rId24"/>
    <p:sldId id="354" r:id="rId25"/>
    <p:sldId id="355" r:id="rId26"/>
    <p:sldId id="418" r:id="rId27"/>
    <p:sldId id="419" r:id="rId28"/>
    <p:sldId id="420" r:id="rId29"/>
    <p:sldId id="432" r:id="rId30"/>
    <p:sldId id="421" r:id="rId31"/>
    <p:sldId id="422" r:id="rId32"/>
    <p:sldId id="423" r:id="rId33"/>
    <p:sldId id="424" r:id="rId34"/>
    <p:sldId id="425" r:id="rId35"/>
    <p:sldId id="426" r:id="rId36"/>
    <p:sldId id="427" r:id="rId37"/>
    <p:sldId id="428" r:id="rId38"/>
    <p:sldId id="429" r:id="rId39"/>
    <p:sldId id="430" r:id="rId40"/>
    <p:sldId id="431" r:id="rId41"/>
    <p:sldId id="359" r:id="rId42"/>
    <p:sldId id="360" r:id="rId43"/>
    <p:sldId id="361" r:id="rId44"/>
    <p:sldId id="348" r:id="rId45"/>
  </p:sldIdLst>
  <p:sldSz cx="9144000" cy="6858000" type="screen4x3"/>
  <p:notesSz cx="6858000" cy="9144000"/>
  <p:defaultTextStyle>
    <a:defPPr>
      <a:defRPr lang="ru-RU"/>
    </a:defPPr>
    <a:lvl1pPr algn="ctr" rtl="0" fontAlgn="base">
      <a:spcBef>
        <a:spcPct val="0"/>
      </a:spcBef>
      <a:spcAft>
        <a:spcPct val="0"/>
      </a:spcAft>
      <a:defRPr sz="1400" kern="1200">
        <a:solidFill>
          <a:schemeClr val="tx1"/>
        </a:solidFill>
        <a:latin typeface="Times New Roman" pitchFamily="18" charset="0"/>
        <a:ea typeface="+mn-ea"/>
        <a:cs typeface="+mn-cs"/>
      </a:defRPr>
    </a:lvl1pPr>
    <a:lvl2pPr marL="457200" algn="ctr" rtl="0" fontAlgn="base">
      <a:spcBef>
        <a:spcPct val="0"/>
      </a:spcBef>
      <a:spcAft>
        <a:spcPct val="0"/>
      </a:spcAft>
      <a:defRPr sz="1400" kern="1200">
        <a:solidFill>
          <a:schemeClr val="tx1"/>
        </a:solidFill>
        <a:latin typeface="Times New Roman" pitchFamily="18" charset="0"/>
        <a:ea typeface="+mn-ea"/>
        <a:cs typeface="+mn-cs"/>
      </a:defRPr>
    </a:lvl2pPr>
    <a:lvl3pPr marL="914400" algn="ctr" rtl="0" fontAlgn="base">
      <a:spcBef>
        <a:spcPct val="0"/>
      </a:spcBef>
      <a:spcAft>
        <a:spcPct val="0"/>
      </a:spcAft>
      <a:defRPr sz="1400" kern="1200">
        <a:solidFill>
          <a:schemeClr val="tx1"/>
        </a:solidFill>
        <a:latin typeface="Times New Roman" pitchFamily="18" charset="0"/>
        <a:ea typeface="+mn-ea"/>
        <a:cs typeface="+mn-cs"/>
      </a:defRPr>
    </a:lvl3pPr>
    <a:lvl4pPr marL="1371600" algn="ctr" rtl="0" fontAlgn="base">
      <a:spcBef>
        <a:spcPct val="0"/>
      </a:spcBef>
      <a:spcAft>
        <a:spcPct val="0"/>
      </a:spcAft>
      <a:defRPr sz="1400" kern="1200">
        <a:solidFill>
          <a:schemeClr val="tx1"/>
        </a:solidFill>
        <a:latin typeface="Times New Roman" pitchFamily="18" charset="0"/>
        <a:ea typeface="+mn-ea"/>
        <a:cs typeface="+mn-cs"/>
      </a:defRPr>
    </a:lvl4pPr>
    <a:lvl5pPr marL="1828800" algn="ctr"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B2E3"/>
    <a:srgbClr val="B6D969"/>
    <a:srgbClr val="DCB6E8"/>
    <a:srgbClr val="FF66FF"/>
    <a:srgbClr val="F5F57B"/>
    <a:srgbClr val="F6CC64"/>
    <a:srgbClr val="F6C1B4"/>
    <a:srgbClr val="AEE65C"/>
    <a:srgbClr val="997A41"/>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1" autoAdjust="0"/>
    <p:restoredTop sz="89527" autoAdjust="0"/>
  </p:normalViewPr>
  <p:slideViewPr>
    <p:cSldViewPr>
      <p:cViewPr>
        <p:scale>
          <a:sx n="75" d="100"/>
          <a:sy n="75" d="100"/>
        </p:scale>
        <p:origin x="-964" y="52"/>
      </p:cViewPr>
      <p:guideLst>
        <p:guide orient="horz" pos="2160"/>
        <p:guide pos="2880"/>
      </p:guideLst>
    </p:cSldViewPr>
  </p:slideViewPr>
  <p:outlineViewPr>
    <p:cViewPr>
      <p:scale>
        <a:sx n="33" d="100"/>
        <a:sy n="33" d="100"/>
      </p:scale>
      <p:origin x="0" y="359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2597"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Excel23.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10"/>
    </c:view3D>
    <c:floor>
      <c:thickness val="0"/>
    </c:floor>
    <c:sideWall>
      <c:thickness val="0"/>
    </c:sideWall>
    <c:backWall>
      <c:thickness val="0"/>
    </c:backWall>
    <c:plotArea>
      <c:layout/>
      <c:bar3DChart>
        <c:barDir val="col"/>
        <c:grouping val="standard"/>
        <c:varyColors val="0"/>
        <c:ser>
          <c:idx val="0"/>
          <c:order val="0"/>
          <c:tx>
            <c:strRef>
              <c:f>Лист1!$B$1</c:f>
              <c:strCache>
                <c:ptCount val="1"/>
                <c:pt idx="0">
                  <c:v>Столбец1</c:v>
                </c:pt>
              </c:strCache>
            </c:strRef>
          </c:tx>
          <c:invertIfNegative val="0"/>
          <c:dPt>
            <c:idx val="0"/>
            <c:invertIfNegative val="0"/>
            <c:bubble3D val="0"/>
            <c:spPr>
              <a:solidFill>
                <a:srgbClr val="FFFF00"/>
              </a:solidFill>
            </c:spPr>
          </c:dPt>
          <c:dPt>
            <c:idx val="1"/>
            <c:invertIfNegative val="0"/>
            <c:bubble3D val="0"/>
            <c:spPr>
              <a:solidFill>
                <a:srgbClr val="92D050"/>
              </a:solidFill>
            </c:spPr>
          </c:dPt>
          <c:dPt>
            <c:idx val="2"/>
            <c:invertIfNegative val="0"/>
            <c:bubble3D val="0"/>
            <c:spPr>
              <a:solidFill>
                <a:srgbClr val="FFC000"/>
              </a:solidFill>
            </c:spPr>
          </c:dPt>
          <c:dPt>
            <c:idx val="3"/>
            <c:invertIfNegative val="0"/>
            <c:bubble3D val="0"/>
            <c:spPr>
              <a:solidFill>
                <a:srgbClr val="00B0F0"/>
              </a:solidFill>
            </c:spPr>
          </c:dPt>
          <c:dLbls>
            <c:dLbl>
              <c:idx val="0"/>
              <c:layout>
                <c:manualLayout>
                  <c:x val="2.9394882050142444E-3"/>
                  <c:y val="-6.4350958001663516E-2"/>
                </c:manualLayout>
              </c:layout>
              <c:showLegendKey val="0"/>
              <c:showVal val="1"/>
              <c:showCatName val="0"/>
              <c:showSerName val="0"/>
              <c:showPercent val="0"/>
              <c:showBubbleSize val="0"/>
            </c:dLbl>
            <c:dLbl>
              <c:idx val="1"/>
              <c:layout>
                <c:manualLayout>
                  <c:x val="0"/>
                  <c:y val="-8.103453970579845E-2"/>
                </c:manualLayout>
              </c:layout>
              <c:showLegendKey val="0"/>
              <c:showVal val="1"/>
              <c:showCatName val="0"/>
              <c:showSerName val="0"/>
              <c:showPercent val="0"/>
              <c:showBubbleSize val="0"/>
            </c:dLbl>
            <c:dLbl>
              <c:idx val="2"/>
              <c:layout>
                <c:manualLayout>
                  <c:x val="-5.3889994550112404E-17"/>
                  <c:y val="-5.72008515570342E-2"/>
                </c:manualLayout>
              </c:layout>
              <c:showLegendKey val="0"/>
              <c:showVal val="1"/>
              <c:showCatName val="0"/>
              <c:showSerName val="0"/>
              <c:showPercent val="0"/>
              <c:showBubbleSize val="0"/>
            </c:dLbl>
            <c:dLbl>
              <c:idx val="3"/>
              <c:layout>
                <c:manualLayout>
                  <c:x val="0"/>
                  <c:y val="-5.9584220371910628E-2"/>
                </c:manualLayout>
              </c:layout>
              <c:showLegendKey val="0"/>
              <c:showVal val="1"/>
              <c:showCatName val="0"/>
              <c:showSerName val="0"/>
              <c:showPercent val="0"/>
              <c:showBubbleSize val="0"/>
            </c:dLbl>
            <c:dLbl>
              <c:idx val="4"/>
              <c:layout>
                <c:manualLayout>
                  <c:x val="0"/>
                  <c:y val="-5.243411392728135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Лист1!$A$2:$A$6</c:f>
              <c:numCache>
                <c:formatCode>General</c:formatCode>
                <c:ptCount val="5"/>
                <c:pt idx="0">
                  <c:v>2016</c:v>
                </c:pt>
                <c:pt idx="1">
                  <c:v>2017</c:v>
                </c:pt>
                <c:pt idx="2">
                  <c:v>2018</c:v>
                </c:pt>
                <c:pt idx="3">
                  <c:v>2019</c:v>
                </c:pt>
                <c:pt idx="4">
                  <c:v>2020</c:v>
                </c:pt>
              </c:numCache>
            </c:numRef>
          </c:cat>
          <c:val>
            <c:numRef>
              <c:f>Лист1!$B$2:$B$6</c:f>
              <c:numCache>
                <c:formatCode>General</c:formatCode>
                <c:ptCount val="5"/>
                <c:pt idx="0">
                  <c:v>25504.3</c:v>
                </c:pt>
                <c:pt idx="1">
                  <c:v>22379.5</c:v>
                </c:pt>
                <c:pt idx="2">
                  <c:v>22492.2</c:v>
                </c:pt>
                <c:pt idx="3">
                  <c:v>22479.200000000001</c:v>
                </c:pt>
                <c:pt idx="4">
                  <c:v>23430.400000000001</c:v>
                </c:pt>
              </c:numCache>
            </c:numRef>
          </c:val>
        </c:ser>
        <c:dLbls>
          <c:showLegendKey val="0"/>
          <c:showVal val="0"/>
          <c:showCatName val="0"/>
          <c:showSerName val="0"/>
          <c:showPercent val="0"/>
          <c:showBubbleSize val="0"/>
        </c:dLbls>
        <c:gapWidth val="150"/>
        <c:shape val="box"/>
        <c:axId val="71598080"/>
        <c:axId val="71599616"/>
        <c:axId val="21985472"/>
      </c:bar3DChart>
      <c:catAx>
        <c:axId val="71598080"/>
        <c:scaling>
          <c:orientation val="minMax"/>
        </c:scaling>
        <c:delete val="1"/>
        <c:axPos val="b"/>
        <c:numFmt formatCode="General" sourceLinked="1"/>
        <c:majorTickMark val="out"/>
        <c:minorTickMark val="none"/>
        <c:tickLblPos val="nextTo"/>
        <c:crossAx val="71599616"/>
        <c:crosses val="autoZero"/>
        <c:auto val="1"/>
        <c:lblAlgn val="ctr"/>
        <c:lblOffset val="100"/>
        <c:noMultiLvlLbl val="0"/>
      </c:catAx>
      <c:valAx>
        <c:axId val="71599616"/>
        <c:scaling>
          <c:orientation val="minMax"/>
        </c:scaling>
        <c:delete val="1"/>
        <c:axPos val="l"/>
        <c:majorGridlines>
          <c:spPr>
            <a:ln>
              <a:noFill/>
            </a:ln>
          </c:spPr>
        </c:majorGridlines>
        <c:numFmt formatCode="General" sourceLinked="1"/>
        <c:majorTickMark val="out"/>
        <c:minorTickMark val="none"/>
        <c:tickLblPos val="nextTo"/>
        <c:crossAx val="71598080"/>
        <c:crosses val="autoZero"/>
        <c:crossBetween val="between"/>
      </c:valAx>
      <c:serAx>
        <c:axId val="21985472"/>
        <c:scaling>
          <c:orientation val="minMax"/>
        </c:scaling>
        <c:delete val="1"/>
        <c:axPos val="b"/>
        <c:majorTickMark val="out"/>
        <c:minorTickMark val="none"/>
        <c:tickLblPos val="nextTo"/>
        <c:crossAx val="71599616"/>
        <c:crosses val="autoZero"/>
      </c:serAx>
    </c:plotArea>
    <c:legend>
      <c:legendPos val="b"/>
      <c:layout>
        <c:manualLayout>
          <c:xMode val="edge"/>
          <c:yMode val="edge"/>
          <c:x val="4.0610996926267462E-2"/>
          <c:y val="0.79766643796334946"/>
          <c:w val="0.90848979742991531"/>
          <c:h val="6.4098170773817922E-2"/>
        </c:manualLayout>
      </c:layout>
      <c:overlay val="0"/>
    </c:legend>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400"/>
          </a:pPr>
          <a:endParaRPr lang="ru-RU"/>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2016</c:v>
                </c:pt>
              </c:strCache>
            </c:strRef>
          </c:tx>
          <c:explosion val="25"/>
          <c:dLbls>
            <c:dLbl>
              <c:idx val="0"/>
              <c:layout>
                <c:manualLayout>
                  <c:x val="7.9625701310965455E-2"/>
                  <c:y val="1.6808616246940303E-2"/>
                </c:manualLayout>
              </c:layout>
              <c:spPr/>
              <c:txPr>
                <a:bodyPr/>
                <a:lstStyle/>
                <a:p>
                  <a:pPr>
                    <a:defRPr sz="800"/>
                  </a:pPr>
                  <a:endParaRPr lang="ru-RU"/>
                </a:p>
              </c:txPr>
              <c:dLblPos val="bestFit"/>
              <c:showLegendKey val="0"/>
              <c:showVal val="1"/>
              <c:showCatName val="0"/>
              <c:showSerName val="0"/>
              <c:showPercent val="1"/>
              <c:showBubbleSize val="0"/>
              <c:separator>
</c:separator>
            </c:dLbl>
            <c:dLbl>
              <c:idx val="1"/>
              <c:layout>
                <c:manualLayout>
                  <c:x val="-3.1222659287856905E-2"/>
                  <c:y val="0.16136558303557674"/>
                </c:manualLayout>
              </c:layout>
              <c:dLblPos val="bestFit"/>
              <c:showLegendKey val="0"/>
              <c:showVal val="1"/>
              <c:showCatName val="0"/>
              <c:showSerName val="0"/>
              <c:showPercent val="1"/>
              <c:showBubbleSize val="0"/>
              <c:separator>
</c:separator>
            </c:dLbl>
            <c:dLbl>
              <c:idx val="2"/>
              <c:layout>
                <c:manualLayout>
                  <c:x val="-2.7352429591156538E-2"/>
                  <c:y val="-6.4513889137766053E-2"/>
                </c:manualLayout>
              </c:layout>
              <c:dLblPos val="bestFit"/>
              <c:showLegendKey val="0"/>
              <c:showVal val="1"/>
              <c:showCatName val="0"/>
              <c:showSerName val="0"/>
              <c:showPercent val="1"/>
              <c:showBubbleSize val="0"/>
              <c:separator>
</c:separator>
            </c:dLbl>
            <c:txPr>
              <a:bodyPr/>
              <a:lstStyle/>
              <a:p>
                <a:pPr>
                  <a:defRPr sz="1000"/>
                </a:pPr>
                <a:endParaRPr lang="ru-RU"/>
              </a:p>
            </c:txPr>
            <c:dLblPos val="bestFit"/>
            <c:showLegendKey val="0"/>
            <c:showVal val="1"/>
            <c:showCatName val="0"/>
            <c:showSerName val="0"/>
            <c:showPercent val="1"/>
            <c:showBubbleSize val="0"/>
            <c:separator>
</c:separator>
            <c:showLeaderLines val="1"/>
          </c:dLbls>
          <c:cat>
            <c:strRef>
              <c:f>Лист1!$A$2:$A$4</c:f>
              <c:strCache>
                <c:ptCount val="3"/>
                <c:pt idx="0">
                  <c:v>Кв. 1</c:v>
                </c:pt>
                <c:pt idx="1">
                  <c:v>Кв. 2</c:v>
                </c:pt>
                <c:pt idx="2">
                  <c:v>Кв. 3</c:v>
                </c:pt>
              </c:strCache>
            </c:strRef>
          </c:cat>
          <c:val>
            <c:numRef>
              <c:f>Лист1!$B$2:$B$4</c:f>
              <c:numCache>
                <c:formatCode>General</c:formatCode>
                <c:ptCount val="3"/>
                <c:pt idx="0">
                  <c:v>883.3</c:v>
                </c:pt>
                <c:pt idx="1">
                  <c:v>383</c:v>
                </c:pt>
                <c:pt idx="2">
                  <c:v>225.8</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400"/>
          </a:pPr>
          <a:endParaRPr lang="ru-RU"/>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2017</c:v>
                </c:pt>
              </c:strCache>
            </c:strRef>
          </c:tx>
          <c:explosion val="25"/>
          <c:dLbls>
            <c:dLbl>
              <c:idx val="0"/>
              <c:layout>
                <c:manualLayout>
                  <c:x val="4.67235997802046E-2"/>
                  <c:y val="-3.3369903344072881E-2"/>
                </c:manualLayout>
              </c:layout>
              <c:spPr/>
              <c:txPr>
                <a:bodyPr/>
                <a:lstStyle/>
                <a:p>
                  <a:pPr>
                    <a:defRPr sz="900"/>
                  </a:pPr>
                  <a:endParaRPr lang="ru-RU"/>
                </a:p>
              </c:txPr>
              <c:dLblPos val="bestFit"/>
              <c:showLegendKey val="0"/>
              <c:showVal val="1"/>
              <c:showCatName val="0"/>
              <c:showSerName val="0"/>
              <c:showPercent val="1"/>
              <c:showBubbleSize val="0"/>
            </c:dLbl>
            <c:dLbl>
              <c:idx val="1"/>
              <c:layout>
                <c:manualLayout>
                  <c:x val="-6.562352681533884E-2"/>
                  <c:y val="-3.8373051142465649E-2"/>
                </c:manualLayout>
              </c:layout>
              <c:dLblPos val="bestFit"/>
              <c:showLegendKey val="0"/>
              <c:showVal val="1"/>
              <c:showCatName val="0"/>
              <c:showSerName val="0"/>
              <c:showPercent val="1"/>
              <c:showBubbleSize val="0"/>
            </c:dLbl>
            <c:dLbl>
              <c:idx val="2"/>
              <c:layout>
                <c:manualLayout>
                  <c:x val="-1.9187057293934308E-2"/>
                  <c:y val="-0.11616440765840833"/>
                </c:manualLayout>
              </c:layout>
              <c:dLblPos val="bestFit"/>
              <c:showLegendKey val="0"/>
              <c:showVal val="1"/>
              <c:showCatName val="0"/>
              <c:showSerName val="0"/>
              <c:showPercent val="1"/>
              <c:showBubbleSize val="0"/>
            </c:dLbl>
            <c:txPr>
              <a:bodyPr/>
              <a:lstStyle/>
              <a:p>
                <a:pPr>
                  <a:defRPr sz="1000"/>
                </a:pPr>
                <a:endParaRPr lang="ru-RU"/>
              </a:p>
            </c:txPr>
            <c:dLblPos val="bestFit"/>
            <c:showLegendKey val="0"/>
            <c:showVal val="1"/>
            <c:showCatName val="0"/>
            <c:showSerName val="0"/>
            <c:showPercent val="1"/>
            <c:showBubbleSize val="0"/>
            <c:showLeaderLines val="1"/>
          </c:dLbls>
          <c:cat>
            <c:strRef>
              <c:f>Лист1!$A$2:$A$4</c:f>
              <c:strCache>
                <c:ptCount val="3"/>
                <c:pt idx="0">
                  <c:v>Кв. 1</c:v>
                </c:pt>
                <c:pt idx="1">
                  <c:v>Кв. 2</c:v>
                </c:pt>
                <c:pt idx="2">
                  <c:v>Кв. 3</c:v>
                </c:pt>
              </c:strCache>
            </c:strRef>
          </c:cat>
          <c:val>
            <c:numRef>
              <c:f>Лист1!$B$2:$B$4</c:f>
              <c:numCache>
                <c:formatCode>General</c:formatCode>
                <c:ptCount val="3"/>
                <c:pt idx="0">
                  <c:v>1541.7</c:v>
                </c:pt>
                <c:pt idx="1">
                  <c:v>287</c:v>
                </c:pt>
                <c:pt idx="2">
                  <c:v>151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400"/>
          </a:pPr>
          <a:endParaRPr lang="ru-RU"/>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2018</c:v>
                </c:pt>
              </c:strCache>
            </c:strRef>
          </c:tx>
          <c:explosion val="25"/>
          <c:dLbls>
            <c:dLbl>
              <c:idx val="0"/>
              <c:layout>
                <c:manualLayout>
                  <c:x val="2.7518872172097836E-2"/>
                  <c:y val="5.0935312743028455E-2"/>
                </c:manualLayout>
              </c:layout>
              <c:showLegendKey val="0"/>
              <c:showVal val="1"/>
              <c:showCatName val="0"/>
              <c:showSerName val="0"/>
              <c:showPercent val="1"/>
              <c:showBubbleSize val="0"/>
            </c:dLbl>
            <c:dLbl>
              <c:idx val="1"/>
              <c:layout>
                <c:manualLayout>
                  <c:x val="-5.8174457224051131E-2"/>
                  <c:y val="0.31342220656038217"/>
                </c:manualLayout>
              </c:layout>
              <c:showLegendKey val="0"/>
              <c:showVal val="1"/>
              <c:showCatName val="0"/>
              <c:showSerName val="0"/>
              <c:showPercent val="1"/>
              <c:showBubbleSize val="0"/>
            </c:dLbl>
            <c:dLbl>
              <c:idx val="2"/>
              <c:layout>
                <c:manualLayout>
                  <c:x val="4.206769423280454E-3"/>
                  <c:y val="-2.4947314881679814E-2"/>
                </c:manualLayout>
              </c:layout>
              <c:showLegendKey val="0"/>
              <c:showVal val="1"/>
              <c:showCatName val="0"/>
              <c:showSerName val="0"/>
              <c:showPercent val="1"/>
              <c:showBubbleSize val="0"/>
            </c:dLbl>
            <c:txPr>
              <a:bodyPr/>
              <a:lstStyle/>
              <a:p>
                <a:pPr>
                  <a:defRPr sz="900"/>
                </a:pPr>
                <a:endParaRPr lang="ru-RU"/>
              </a:p>
            </c:txPr>
            <c:showLegendKey val="0"/>
            <c:showVal val="1"/>
            <c:showCatName val="0"/>
            <c:showSerName val="0"/>
            <c:showPercent val="1"/>
            <c:showBubbleSize val="0"/>
            <c:showLeaderLines val="1"/>
          </c:dLbls>
          <c:cat>
            <c:strRef>
              <c:f>Лист1!$A$2:$A$4</c:f>
              <c:strCache>
                <c:ptCount val="3"/>
                <c:pt idx="0">
                  <c:v>Кв. 1</c:v>
                </c:pt>
                <c:pt idx="1">
                  <c:v>Кв. 2</c:v>
                </c:pt>
                <c:pt idx="2">
                  <c:v>Кв. 3</c:v>
                </c:pt>
              </c:strCache>
            </c:strRef>
          </c:cat>
          <c:val>
            <c:numRef>
              <c:f>Лист1!$B$2:$B$4</c:f>
              <c:numCache>
                <c:formatCode>General</c:formatCode>
                <c:ptCount val="3"/>
                <c:pt idx="0">
                  <c:v>956</c:v>
                </c:pt>
                <c:pt idx="1">
                  <c:v>295</c:v>
                </c:pt>
                <c:pt idx="2">
                  <c:v>40</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400"/>
          </a:pPr>
          <a:endParaRPr lang="ru-RU"/>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2019</c:v>
                </c:pt>
              </c:strCache>
            </c:strRef>
          </c:tx>
          <c:explosion val="22"/>
          <c:dLbls>
            <c:dLbl>
              <c:idx val="0"/>
              <c:layout>
                <c:manualLayout>
                  <c:x val="-0.1470638567040938"/>
                  <c:y val="0.10651452316850879"/>
                </c:manualLayout>
              </c:layout>
              <c:spPr/>
              <c:txPr>
                <a:bodyPr/>
                <a:lstStyle/>
                <a:p>
                  <a:pPr>
                    <a:defRPr sz="800"/>
                  </a:pPr>
                  <a:endParaRPr lang="ru-RU"/>
                </a:p>
              </c:txPr>
              <c:showLegendKey val="0"/>
              <c:showVal val="1"/>
              <c:showCatName val="0"/>
              <c:showSerName val="0"/>
              <c:showPercent val="1"/>
              <c:showBubbleSize val="0"/>
            </c:dLbl>
            <c:txPr>
              <a:bodyPr/>
              <a:lstStyle/>
              <a:p>
                <a:pPr>
                  <a:defRPr sz="900"/>
                </a:pPr>
                <a:endParaRPr lang="ru-RU"/>
              </a:p>
            </c:txPr>
            <c:showLegendKey val="0"/>
            <c:showVal val="1"/>
            <c:showCatName val="0"/>
            <c:showSerName val="0"/>
            <c:showPercent val="1"/>
            <c:showBubbleSize val="0"/>
            <c:showLeaderLines val="1"/>
          </c:dLbls>
          <c:cat>
            <c:strRef>
              <c:f>Лист1!$A$2:$A$4</c:f>
              <c:strCache>
                <c:ptCount val="3"/>
                <c:pt idx="0">
                  <c:v>Кв. 1</c:v>
                </c:pt>
                <c:pt idx="1">
                  <c:v>Кв. 2</c:v>
                </c:pt>
                <c:pt idx="2">
                  <c:v>Кв. 3</c:v>
                </c:pt>
              </c:strCache>
            </c:strRef>
          </c:cat>
          <c:val>
            <c:numRef>
              <c:f>Лист1!$B$2:$B$4</c:f>
              <c:numCache>
                <c:formatCode>General</c:formatCode>
                <c:ptCount val="3"/>
                <c:pt idx="0">
                  <c:v>960</c:v>
                </c:pt>
                <c:pt idx="1">
                  <c:v>292</c:v>
                </c:pt>
                <c:pt idx="2">
                  <c:v>40</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400"/>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8.036419376825997E-2"/>
          <c:y val="0.25284586434840572"/>
          <c:w val="0.40839193543059782"/>
          <c:h val="0.56155218864570611"/>
        </c:manualLayout>
      </c:layout>
      <c:pie3DChart>
        <c:varyColors val="1"/>
        <c:ser>
          <c:idx val="0"/>
          <c:order val="0"/>
          <c:tx>
            <c:strRef>
              <c:f>Лист1!$B$1</c:f>
              <c:strCache>
                <c:ptCount val="1"/>
                <c:pt idx="0">
                  <c:v>2020</c:v>
                </c:pt>
              </c:strCache>
            </c:strRef>
          </c:tx>
          <c:explosion val="25"/>
          <c:dLbls>
            <c:dLbl>
              <c:idx val="0"/>
              <c:layout>
                <c:manualLayout>
                  <c:x val="7.7085935646789991E-2"/>
                  <c:y val="-2.7471681796991596E-2"/>
                </c:manualLayout>
              </c:layout>
              <c:showLegendKey val="0"/>
              <c:showVal val="1"/>
              <c:showCatName val="0"/>
              <c:showSerName val="0"/>
              <c:showPercent val="1"/>
              <c:showBubbleSize val="0"/>
            </c:dLbl>
            <c:dLbl>
              <c:idx val="1"/>
              <c:layout>
                <c:manualLayout>
                  <c:x val="1.1166082897696052E-2"/>
                  <c:y val="-0.10954598349483813"/>
                </c:manualLayout>
              </c:layout>
              <c:showLegendKey val="0"/>
              <c:showVal val="1"/>
              <c:showCatName val="0"/>
              <c:showSerName val="0"/>
              <c:showPercent val="1"/>
              <c:showBubbleSize val="0"/>
            </c:dLbl>
            <c:dLbl>
              <c:idx val="2"/>
              <c:layout>
                <c:manualLayout>
                  <c:x val="9.1999068421827007E-2"/>
                  <c:y val="-0.13788642825877304"/>
                </c:manualLayout>
              </c:layout>
              <c:showLegendKey val="0"/>
              <c:showVal val="1"/>
              <c:showCatName val="0"/>
              <c:showSerName val="0"/>
              <c:showPercent val="1"/>
              <c:showBubbleSize val="0"/>
            </c:dLbl>
            <c:txPr>
              <a:bodyPr/>
              <a:lstStyle/>
              <a:p>
                <a:pPr>
                  <a:defRPr sz="900"/>
                </a:pPr>
                <a:endParaRPr lang="ru-RU"/>
              </a:p>
            </c:txPr>
            <c:showLegendKey val="0"/>
            <c:showVal val="1"/>
            <c:showCatName val="0"/>
            <c:showSerName val="0"/>
            <c:showPercent val="1"/>
            <c:showBubbleSize val="0"/>
            <c:showLeaderLines val="1"/>
          </c:dLbls>
          <c:cat>
            <c:strRef>
              <c:f>Лист1!$A$2:$A$4</c:f>
              <c:strCache>
                <c:ptCount val="3"/>
                <c:pt idx="0">
                  <c:v>Доходы от использования имущества, находящегося в государственной и муниципальной собственности</c:v>
                </c:pt>
                <c:pt idx="1">
                  <c:v>Доходы от оказан я платных услуг</c:v>
                </c:pt>
                <c:pt idx="2">
                  <c:v>Доходы от продажи материальных и нематериальных запасов</c:v>
                </c:pt>
              </c:strCache>
            </c:strRef>
          </c:cat>
          <c:val>
            <c:numRef>
              <c:f>Лист1!$B$2:$B$4</c:f>
              <c:numCache>
                <c:formatCode>General</c:formatCode>
                <c:ptCount val="3"/>
                <c:pt idx="0">
                  <c:v>962</c:v>
                </c:pt>
                <c:pt idx="1">
                  <c:v>295</c:v>
                </c:pt>
                <c:pt idx="2">
                  <c:v>40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9362436291800913"/>
          <c:y val="0.19056513631527067"/>
          <c:w val="0.38984101592878567"/>
          <c:h val="0.67536378615174919"/>
        </c:manualLayout>
      </c:layout>
      <c:overlay val="0"/>
      <c:txPr>
        <a:bodyPr/>
        <a:lstStyle/>
        <a:p>
          <a:pPr>
            <a:defRPr sz="8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6.8731042022408345E-2"/>
          <c:y val="3.9627608776950471E-2"/>
          <c:w val="0.86396713496480193"/>
          <c:h val="0.96037252153321395"/>
        </c:manualLayout>
      </c:layout>
      <c:pie3DChart>
        <c:varyColors val="1"/>
        <c:ser>
          <c:idx val="0"/>
          <c:order val="0"/>
          <c:tx>
            <c:strRef>
              <c:f>Лист1!$B$1</c:f>
              <c:strCache>
                <c:ptCount val="1"/>
                <c:pt idx="0">
                  <c:v>2016</c:v>
                </c:pt>
              </c:strCache>
            </c:strRef>
          </c:tx>
          <c:explosion val="25"/>
          <c:dPt>
            <c:idx val="2"/>
            <c:bubble3D val="0"/>
            <c:explosion val="53"/>
          </c:dPt>
          <c:dLbls>
            <c:dLbl>
              <c:idx val="0"/>
              <c:layout>
                <c:manualLayout>
                  <c:x val="-8.4351265263455655E-2"/>
                  <c:y val="-0.11160730718264582"/>
                </c:manualLayout>
              </c:layout>
              <c:showLegendKey val="0"/>
              <c:showVal val="1"/>
              <c:showCatName val="0"/>
              <c:showSerName val="0"/>
              <c:showPercent val="1"/>
              <c:showBubbleSize val="0"/>
            </c:dLbl>
            <c:dLbl>
              <c:idx val="1"/>
              <c:layout>
                <c:manualLayout>
                  <c:x val="-4.6146387775095693E-2"/>
                  <c:y val="0.15038127898701881"/>
                </c:manualLayout>
              </c:layout>
              <c:showLegendKey val="0"/>
              <c:showVal val="1"/>
              <c:showCatName val="0"/>
              <c:showSerName val="0"/>
              <c:showPercent val="1"/>
              <c:showBubbleSize val="0"/>
            </c:dLbl>
            <c:dLbl>
              <c:idx val="2"/>
              <c:layout>
                <c:manualLayout>
                  <c:x val="0.11144026926301118"/>
                  <c:y val="8.5201896885965897E-2"/>
                </c:manualLayout>
              </c:layout>
              <c:showLegendKey val="0"/>
              <c:showVal val="1"/>
              <c:showCatName val="0"/>
              <c:showSerName val="0"/>
              <c:showPercent val="1"/>
              <c:showBubbleSize val="0"/>
            </c:dLbl>
            <c:dLbl>
              <c:idx val="3"/>
              <c:layout>
                <c:manualLayout>
                  <c:x val="2.1345481815151853E-3"/>
                  <c:y val="-0.18736771797011118"/>
                </c:manualLayout>
              </c:layout>
              <c:showLegendKey val="0"/>
              <c:showVal val="1"/>
              <c:showCatName val="0"/>
              <c:showSerName val="0"/>
              <c:showPercent val="1"/>
              <c:showBubbleSize val="0"/>
            </c:dLbl>
            <c:dLbl>
              <c:idx val="4"/>
              <c:layout>
                <c:manualLayout>
                  <c:x val="4.8766046196887215E-2"/>
                  <c:y val="-0.1041849433142745"/>
                </c:manualLayout>
              </c:layout>
              <c:showLegendKey val="0"/>
              <c:showVal val="1"/>
              <c:showCatName val="0"/>
              <c:showSerName val="0"/>
              <c:showPercent val="1"/>
              <c:showBubbleSize val="0"/>
            </c:dLbl>
            <c:spPr>
              <a:noFill/>
            </c:spPr>
            <c:txPr>
              <a:bodyPr/>
              <a:lstStyle/>
              <a:p>
                <a:pPr>
                  <a:defRPr sz="1200">
                    <a:solidFill>
                      <a:schemeClr val="tx1"/>
                    </a:solidFill>
                  </a:defRPr>
                </a:pPr>
                <a:endParaRPr lang="ru-RU"/>
              </a:p>
            </c:txPr>
            <c:showLegendKey val="0"/>
            <c:showVal val="1"/>
            <c:showCatName val="0"/>
            <c:showSerName val="0"/>
            <c:showPercent val="1"/>
            <c:showBubbleSize val="0"/>
            <c:showLeaderLines val="1"/>
          </c:dLbls>
          <c:cat>
            <c:strRef>
              <c:f>Лист1!$A$2:$A$6</c:f>
              <c:strCache>
                <c:ptCount val="5"/>
                <c:pt idx="0">
                  <c:v>Дотации</c:v>
                </c:pt>
                <c:pt idx="1">
                  <c:v>Субсидии</c:v>
                </c:pt>
                <c:pt idx="2">
                  <c:v>Субвенции</c:v>
                </c:pt>
                <c:pt idx="3">
                  <c:v>Иные межбюджетные трансферты</c:v>
                </c:pt>
                <c:pt idx="4">
                  <c:v>Прочие безвозмездные поступления</c:v>
                </c:pt>
              </c:strCache>
            </c:strRef>
          </c:cat>
          <c:val>
            <c:numRef>
              <c:f>Лист1!$B$2:$B$6</c:f>
              <c:numCache>
                <c:formatCode>General</c:formatCode>
                <c:ptCount val="5"/>
                <c:pt idx="0">
                  <c:v>5244</c:v>
                </c:pt>
                <c:pt idx="1">
                  <c:v>5275.5</c:v>
                </c:pt>
                <c:pt idx="2">
                  <c:v>4993.2</c:v>
                </c:pt>
                <c:pt idx="3">
                  <c:v>4801.3999999999996</c:v>
                </c:pt>
                <c:pt idx="4">
                  <c:v>4177.8</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6.8731042022408345E-2"/>
          <c:y val="3.9627608776950471E-2"/>
          <c:w val="0.86396713496480193"/>
          <c:h val="0.96037252153321395"/>
        </c:manualLayout>
      </c:layout>
      <c:pie3DChart>
        <c:varyColors val="1"/>
        <c:ser>
          <c:idx val="0"/>
          <c:order val="0"/>
          <c:tx>
            <c:strRef>
              <c:f>Лист1!$B$1</c:f>
              <c:strCache>
                <c:ptCount val="1"/>
                <c:pt idx="0">
                  <c:v>2018</c:v>
                </c:pt>
              </c:strCache>
            </c:strRef>
          </c:tx>
          <c:explosion val="25"/>
          <c:dPt>
            <c:idx val="2"/>
            <c:bubble3D val="0"/>
            <c:explosion val="53"/>
          </c:dPt>
          <c:dLbls>
            <c:dLbl>
              <c:idx val="0"/>
              <c:layout>
                <c:manualLayout>
                  <c:x val="-0.1364602165415964"/>
                  <c:y val="0.15134636266594695"/>
                </c:manualLayout>
              </c:layout>
              <c:showLegendKey val="0"/>
              <c:showVal val="1"/>
              <c:showCatName val="0"/>
              <c:showSerName val="0"/>
              <c:showPercent val="1"/>
              <c:showBubbleSize val="0"/>
            </c:dLbl>
            <c:dLbl>
              <c:idx val="1"/>
              <c:layout>
                <c:manualLayout>
                  <c:x val="-3.8129917382917052E-2"/>
                  <c:y val="0.1065556673455867"/>
                </c:manualLayout>
              </c:layout>
              <c:showLegendKey val="0"/>
              <c:showVal val="1"/>
              <c:showCatName val="0"/>
              <c:showSerName val="0"/>
              <c:showPercent val="1"/>
              <c:showBubbleSize val="0"/>
            </c:dLbl>
            <c:dLbl>
              <c:idx val="2"/>
              <c:layout>
                <c:manualLayout>
                  <c:x val="0.2918179545707042"/>
                  <c:y val="-3.1666784250693233E-2"/>
                </c:manualLayout>
              </c:layout>
              <c:showLegendKey val="0"/>
              <c:showVal val="1"/>
              <c:showCatName val="0"/>
              <c:showSerName val="0"/>
              <c:showPercent val="1"/>
              <c:showBubbleSize val="0"/>
            </c:dLbl>
            <c:dLbl>
              <c:idx val="3"/>
              <c:layout>
                <c:manualLayout>
                  <c:x val="2.1345481815151853E-3"/>
                  <c:y val="-0.18736771797011118"/>
                </c:manualLayout>
              </c:layout>
              <c:showLegendKey val="0"/>
              <c:showVal val="1"/>
              <c:showCatName val="0"/>
              <c:showSerName val="0"/>
              <c:showPercent val="1"/>
              <c:showBubbleSize val="0"/>
            </c:dLbl>
            <c:dLbl>
              <c:idx val="4"/>
              <c:layout>
                <c:manualLayout>
                  <c:x val="4.8766046196887215E-2"/>
                  <c:y val="-0.1041849433142745"/>
                </c:manualLayout>
              </c:layout>
              <c:showLegendKey val="0"/>
              <c:showVal val="1"/>
              <c:showCatName val="0"/>
              <c:showSerName val="0"/>
              <c:showPercent val="1"/>
              <c:showBubbleSize val="0"/>
            </c:dLbl>
            <c:spPr>
              <a:noFill/>
            </c:spPr>
            <c:txPr>
              <a:bodyPr/>
              <a:lstStyle/>
              <a:p>
                <a:pPr>
                  <a:defRPr sz="1200">
                    <a:solidFill>
                      <a:schemeClr val="tx1"/>
                    </a:solidFill>
                  </a:defRPr>
                </a:pPr>
                <a:endParaRPr lang="ru-RU"/>
              </a:p>
            </c:txPr>
            <c:showLegendKey val="0"/>
            <c:showVal val="1"/>
            <c:showCatName val="0"/>
            <c:showSerName val="0"/>
            <c:showPercent val="1"/>
            <c:showBubbleSize val="0"/>
            <c:showLeaderLines val="1"/>
          </c:dLbls>
          <c:cat>
            <c:strRef>
              <c:f>Лист1!$A$2:$A$4</c:f>
              <c:strCache>
                <c:ptCount val="3"/>
                <c:pt idx="0">
                  <c:v>Дотации</c:v>
                </c:pt>
                <c:pt idx="1">
                  <c:v>Субсидии</c:v>
                </c:pt>
                <c:pt idx="2">
                  <c:v>Субвенции</c:v>
                </c:pt>
              </c:strCache>
            </c:strRef>
          </c:cat>
          <c:val>
            <c:numRef>
              <c:f>Лист1!$B$2:$B$4</c:f>
              <c:numCache>
                <c:formatCode>General</c:formatCode>
                <c:ptCount val="3"/>
                <c:pt idx="0">
                  <c:v>4993.2</c:v>
                </c:pt>
                <c:pt idx="1">
                  <c:v>2723</c:v>
                </c:pt>
                <c:pt idx="2">
                  <c:v>151.4</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40"/>
      <c:rotY val="10"/>
      <c:rAngAx val="0"/>
      <c:perspective val="0"/>
    </c:view3D>
    <c:floor>
      <c:thickness val="0"/>
    </c:floor>
    <c:sideWall>
      <c:thickness val="0"/>
    </c:sideWall>
    <c:backWall>
      <c:thickness val="0"/>
    </c:backWall>
    <c:plotArea>
      <c:layout>
        <c:manualLayout>
          <c:layoutTarget val="inner"/>
          <c:xMode val="edge"/>
          <c:yMode val="edge"/>
          <c:x val="6.8731042022408345E-2"/>
          <c:y val="3.9627608776950471E-2"/>
          <c:w val="0.86396713496480193"/>
          <c:h val="0.96037252153321395"/>
        </c:manualLayout>
      </c:layout>
      <c:pie3DChart>
        <c:varyColors val="1"/>
        <c:ser>
          <c:idx val="0"/>
          <c:order val="0"/>
          <c:tx>
            <c:strRef>
              <c:f>Лист1!$B$1</c:f>
              <c:strCache>
                <c:ptCount val="1"/>
                <c:pt idx="0">
                  <c:v>2019</c:v>
                </c:pt>
              </c:strCache>
            </c:strRef>
          </c:tx>
          <c:explosion val="25"/>
          <c:dPt>
            <c:idx val="2"/>
            <c:bubble3D val="0"/>
            <c:explosion val="53"/>
          </c:dPt>
          <c:dLbls>
            <c:dLbl>
              <c:idx val="0"/>
              <c:layout>
                <c:manualLayout>
                  <c:x val="0.372605695326782"/>
                  <c:y val="-5.3173158327403096E-2"/>
                </c:manualLayout>
              </c:layout>
              <c:showLegendKey val="0"/>
              <c:showVal val="1"/>
              <c:showCatName val="0"/>
              <c:showSerName val="0"/>
              <c:showPercent val="1"/>
              <c:showBubbleSize val="0"/>
            </c:dLbl>
            <c:dLbl>
              <c:idx val="1"/>
              <c:layout>
                <c:manualLayout>
                  <c:x val="0.14831054125299217"/>
                  <c:y val="9.1947130131775912E-2"/>
                </c:manualLayout>
              </c:layout>
              <c:showLegendKey val="0"/>
              <c:showVal val="1"/>
              <c:showCatName val="0"/>
              <c:showSerName val="0"/>
              <c:showPercent val="1"/>
              <c:showBubbleSize val="0"/>
            </c:dLbl>
            <c:dLbl>
              <c:idx val="2"/>
              <c:layout>
                <c:manualLayout>
                  <c:x val="0.11144026926301118"/>
                  <c:y val="8.5201896885965897E-2"/>
                </c:manualLayout>
              </c:layout>
              <c:showLegendKey val="0"/>
              <c:showVal val="1"/>
              <c:showCatName val="0"/>
              <c:showSerName val="0"/>
              <c:showPercent val="1"/>
              <c:showBubbleSize val="0"/>
            </c:dLbl>
            <c:dLbl>
              <c:idx val="3"/>
              <c:layout>
                <c:manualLayout>
                  <c:x val="2.1345481815151853E-3"/>
                  <c:y val="-0.18736771797011118"/>
                </c:manualLayout>
              </c:layout>
              <c:showLegendKey val="0"/>
              <c:showVal val="1"/>
              <c:showCatName val="0"/>
              <c:showSerName val="0"/>
              <c:showPercent val="1"/>
              <c:showBubbleSize val="0"/>
            </c:dLbl>
            <c:dLbl>
              <c:idx val="4"/>
              <c:layout>
                <c:manualLayout>
                  <c:x val="4.8766046196887215E-2"/>
                  <c:y val="-0.1041849433142745"/>
                </c:manualLayout>
              </c:layout>
              <c:showLegendKey val="0"/>
              <c:showVal val="1"/>
              <c:showCatName val="0"/>
              <c:showSerName val="0"/>
              <c:showPercent val="1"/>
              <c:showBubbleSize val="0"/>
            </c:dLbl>
            <c:spPr>
              <a:noFill/>
            </c:spPr>
            <c:txPr>
              <a:bodyPr/>
              <a:lstStyle/>
              <a:p>
                <a:pPr>
                  <a:defRPr sz="1200">
                    <a:solidFill>
                      <a:schemeClr val="tx1"/>
                    </a:solidFill>
                  </a:defRPr>
                </a:pPr>
                <a:endParaRPr lang="ru-RU"/>
              </a:p>
            </c:txPr>
            <c:showLegendKey val="0"/>
            <c:showVal val="1"/>
            <c:showCatName val="0"/>
            <c:showSerName val="0"/>
            <c:showPercent val="1"/>
            <c:showBubbleSize val="0"/>
            <c:showLeaderLines val="1"/>
          </c:dLbls>
          <c:cat>
            <c:strRef>
              <c:f>Лист1!$A$2:$A$3</c:f>
              <c:strCache>
                <c:ptCount val="2"/>
                <c:pt idx="0">
                  <c:v>Дотации</c:v>
                </c:pt>
                <c:pt idx="1">
                  <c:v>Субвенции</c:v>
                </c:pt>
              </c:strCache>
            </c:strRef>
          </c:cat>
          <c:val>
            <c:numRef>
              <c:f>Лист1!$B$2:$B$3</c:f>
              <c:numCache>
                <c:formatCode>General</c:formatCode>
                <c:ptCount val="2"/>
                <c:pt idx="0">
                  <c:v>4801.3999999999996</c:v>
                </c:pt>
                <c:pt idx="1">
                  <c:v>153</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6.8731042022408345E-2"/>
          <c:y val="3.9627608776950471E-2"/>
          <c:w val="0.86396713496480193"/>
          <c:h val="0.96037252153321395"/>
        </c:manualLayout>
      </c:layout>
      <c:pie3DChart>
        <c:varyColors val="1"/>
        <c:ser>
          <c:idx val="0"/>
          <c:order val="0"/>
          <c:tx>
            <c:strRef>
              <c:f>Лист1!$B$1</c:f>
              <c:strCache>
                <c:ptCount val="1"/>
                <c:pt idx="0">
                  <c:v>2017</c:v>
                </c:pt>
              </c:strCache>
            </c:strRef>
          </c:tx>
          <c:explosion val="25"/>
          <c:dPt>
            <c:idx val="2"/>
            <c:bubble3D val="0"/>
            <c:explosion val="53"/>
          </c:dPt>
          <c:dLbls>
            <c:dLbl>
              <c:idx val="0"/>
              <c:layout>
                <c:manualLayout>
                  <c:x val="-0.10439307248689539"/>
                  <c:y val="-0.17491135186866583"/>
                </c:manualLayout>
              </c:layout>
              <c:showLegendKey val="0"/>
              <c:showVal val="1"/>
              <c:showCatName val="0"/>
              <c:showSerName val="0"/>
              <c:showPercent val="1"/>
              <c:showBubbleSize val="0"/>
            </c:dLbl>
            <c:dLbl>
              <c:idx val="1"/>
              <c:layout>
                <c:manualLayout>
                  <c:x val="0.12220580289058791"/>
                  <c:y val="0.10168577151480945"/>
                </c:manualLayout>
              </c:layout>
              <c:showLegendKey val="0"/>
              <c:showVal val="1"/>
              <c:showCatName val="0"/>
              <c:showSerName val="0"/>
              <c:showPercent val="1"/>
              <c:showBubbleSize val="0"/>
            </c:dLbl>
            <c:dLbl>
              <c:idx val="2"/>
              <c:layout>
                <c:manualLayout>
                  <c:x val="-0.14509688317459674"/>
                  <c:y val="-2.4493263968982134E-3"/>
                </c:manualLayout>
              </c:layout>
              <c:showLegendKey val="0"/>
              <c:showVal val="1"/>
              <c:showCatName val="0"/>
              <c:showSerName val="0"/>
              <c:showPercent val="1"/>
              <c:showBubbleSize val="0"/>
            </c:dLbl>
            <c:dLbl>
              <c:idx val="3"/>
              <c:layout>
                <c:manualLayout>
                  <c:x val="2.1345481815151853E-3"/>
                  <c:y val="-0.18736771797011118"/>
                </c:manualLayout>
              </c:layout>
              <c:showLegendKey val="0"/>
              <c:showVal val="1"/>
              <c:showCatName val="0"/>
              <c:showSerName val="0"/>
              <c:showPercent val="1"/>
              <c:showBubbleSize val="0"/>
            </c:dLbl>
            <c:dLbl>
              <c:idx val="4"/>
              <c:layout>
                <c:manualLayout>
                  <c:x val="4.8766046196887215E-2"/>
                  <c:y val="-0.1041849433142745"/>
                </c:manualLayout>
              </c:layout>
              <c:showLegendKey val="0"/>
              <c:showVal val="1"/>
              <c:showCatName val="0"/>
              <c:showSerName val="0"/>
              <c:showPercent val="1"/>
              <c:showBubbleSize val="0"/>
            </c:dLbl>
            <c:spPr>
              <a:noFill/>
            </c:spPr>
            <c:txPr>
              <a:bodyPr/>
              <a:lstStyle/>
              <a:p>
                <a:pPr>
                  <a:defRPr sz="1200">
                    <a:solidFill>
                      <a:schemeClr val="tx1"/>
                    </a:solidFill>
                  </a:defRPr>
                </a:pPr>
                <a:endParaRPr lang="ru-RU"/>
              </a:p>
            </c:txPr>
            <c:showLegendKey val="0"/>
            <c:showVal val="1"/>
            <c:showCatName val="0"/>
            <c:showSerName val="0"/>
            <c:showPercent val="1"/>
            <c:showBubbleSize val="0"/>
            <c:showLeaderLines val="1"/>
          </c:dLbls>
          <c:cat>
            <c:strRef>
              <c:f>Лист1!$A$2:$A$4</c:f>
              <c:strCache>
                <c:ptCount val="3"/>
                <c:pt idx="0">
                  <c:v>Дотации</c:v>
                </c:pt>
                <c:pt idx="1">
                  <c:v>Субсидии</c:v>
                </c:pt>
                <c:pt idx="2">
                  <c:v>Субвенции</c:v>
                </c:pt>
              </c:strCache>
            </c:strRef>
          </c:cat>
          <c:val>
            <c:numRef>
              <c:f>Лист1!$B$2:$B$4</c:f>
              <c:numCache>
                <c:formatCode>General</c:formatCode>
                <c:ptCount val="3"/>
                <c:pt idx="0">
                  <c:v>5275.5</c:v>
                </c:pt>
                <c:pt idx="1">
                  <c:v>13347.1</c:v>
                </c:pt>
                <c:pt idx="2">
                  <c:v>138.69999999999999</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60"/>
      <c:rotY val="10"/>
      <c:rAngAx val="0"/>
      <c:perspective val="0"/>
    </c:view3D>
    <c:floor>
      <c:thickness val="0"/>
    </c:floor>
    <c:sideWall>
      <c:thickness val="0"/>
    </c:sideWall>
    <c:backWall>
      <c:thickness val="0"/>
    </c:backWall>
    <c:plotArea>
      <c:layout>
        <c:manualLayout>
          <c:layoutTarget val="inner"/>
          <c:xMode val="edge"/>
          <c:yMode val="edge"/>
          <c:x val="0.11811446876273007"/>
          <c:y val="0.23030805920554284"/>
          <c:w val="0.45949357478798653"/>
          <c:h val="0.51143244184989545"/>
        </c:manualLayout>
      </c:layout>
      <c:pie3DChart>
        <c:varyColors val="1"/>
        <c:ser>
          <c:idx val="0"/>
          <c:order val="0"/>
          <c:tx>
            <c:strRef>
              <c:f>Лист1!$B$1</c:f>
              <c:strCache>
                <c:ptCount val="1"/>
                <c:pt idx="0">
                  <c:v>2020</c:v>
                </c:pt>
              </c:strCache>
            </c:strRef>
          </c:tx>
          <c:dPt>
            <c:idx val="0"/>
            <c:bubble3D val="0"/>
            <c:explosion val="9"/>
          </c:dPt>
          <c:dPt>
            <c:idx val="2"/>
            <c:bubble3D val="0"/>
          </c:dPt>
          <c:dLbls>
            <c:dLbl>
              <c:idx val="0"/>
              <c:layout>
                <c:manualLayout>
                  <c:x val="-0.20663389253045958"/>
                  <c:y val="0.18902224247810864"/>
                </c:manualLayout>
              </c:layout>
              <c:showLegendKey val="0"/>
              <c:showVal val="1"/>
              <c:showCatName val="0"/>
              <c:showSerName val="0"/>
              <c:showPercent val="1"/>
              <c:showBubbleSize val="0"/>
            </c:dLbl>
            <c:dLbl>
              <c:idx val="1"/>
              <c:delete val="1"/>
            </c:dLbl>
            <c:dLbl>
              <c:idx val="2"/>
              <c:layout>
                <c:manualLayout>
                  <c:x val="0.13495611598711255"/>
                  <c:y val="-0.15530155740271284"/>
                </c:manualLayout>
              </c:layout>
              <c:showLegendKey val="0"/>
              <c:showVal val="1"/>
              <c:showCatName val="0"/>
              <c:showSerName val="0"/>
              <c:showPercent val="1"/>
              <c:showBubbleSize val="0"/>
            </c:dLbl>
            <c:dLbl>
              <c:idx val="3"/>
              <c:delete val="1"/>
            </c:dLbl>
            <c:dLbl>
              <c:idx val="4"/>
              <c:delete val="1"/>
            </c:dLbl>
            <c:spPr>
              <a:noFill/>
            </c:spPr>
            <c:txPr>
              <a:bodyPr/>
              <a:lstStyle/>
              <a:p>
                <a:pPr>
                  <a:defRPr sz="1200">
                    <a:solidFill>
                      <a:schemeClr val="tx1"/>
                    </a:solidFill>
                  </a:defRPr>
                </a:pPr>
                <a:endParaRPr lang="ru-RU"/>
              </a:p>
            </c:txPr>
            <c:showLegendKey val="0"/>
            <c:showVal val="1"/>
            <c:showCatName val="0"/>
            <c:showSerName val="0"/>
            <c:showPercent val="1"/>
            <c:showBubbleSize val="0"/>
            <c:showLeaderLines val="1"/>
          </c:dLbls>
          <c:cat>
            <c:strRef>
              <c:f>Лист1!$A$2:$A$6</c:f>
              <c:strCache>
                <c:ptCount val="5"/>
                <c:pt idx="0">
                  <c:v>Дотации</c:v>
                </c:pt>
                <c:pt idx="1">
                  <c:v>Субсидии</c:v>
                </c:pt>
                <c:pt idx="2">
                  <c:v>Субвенции</c:v>
                </c:pt>
                <c:pt idx="3">
                  <c:v>Иные межбюджетные трансферты</c:v>
                </c:pt>
                <c:pt idx="4">
                  <c:v>Прочие безвозмездные поступления</c:v>
                </c:pt>
              </c:strCache>
            </c:strRef>
          </c:cat>
          <c:val>
            <c:numRef>
              <c:f>Лист1!$B$2:$B$6</c:f>
              <c:numCache>
                <c:formatCode>General</c:formatCode>
                <c:ptCount val="5"/>
                <c:pt idx="0">
                  <c:v>4177.8</c:v>
                </c:pt>
                <c:pt idx="1">
                  <c:v>0</c:v>
                </c:pt>
                <c:pt idx="2">
                  <c:v>1423</c:v>
                </c:pt>
                <c:pt idx="3">
                  <c:v>0</c:v>
                </c:pt>
                <c:pt idx="4">
                  <c:v>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9443543310002598"/>
          <c:y val="0.14032121430952116"/>
          <c:w val="0.30556456689997408"/>
          <c:h val="0.63196576642999258"/>
        </c:manualLayout>
      </c:layout>
      <c:overlay val="0"/>
      <c:txPr>
        <a:bodyPr/>
        <a:lstStyle/>
        <a:p>
          <a:pPr>
            <a:defRPr sz="11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249907806695617E-2"/>
          <c:y val="4.4723581594148701E-2"/>
          <c:w val="0.76375734162123898"/>
          <c:h val="0.86097965462947057"/>
        </c:manualLayout>
      </c:layout>
      <c:barChart>
        <c:barDir val="col"/>
        <c:grouping val="clustered"/>
        <c:varyColors val="0"/>
        <c:ser>
          <c:idx val="0"/>
          <c:order val="0"/>
          <c:tx>
            <c:strRef>
              <c:f>Лист1!$B$1</c:f>
              <c:strCache>
                <c:ptCount val="1"/>
                <c:pt idx="0">
                  <c:v>НДФЛ</c:v>
                </c:pt>
              </c:strCache>
            </c:strRef>
          </c:tx>
          <c:invertIfNegative val="0"/>
          <c:dLbls>
            <c:spPr>
              <a:solidFill>
                <a:schemeClr val="accent1"/>
              </a:solidFill>
            </c:spPr>
            <c:txPr>
              <a:bodyPr/>
              <a:lstStyle/>
              <a:p>
                <a:pPr>
                  <a:defRPr sz="1200">
                    <a:solidFill>
                      <a:schemeClr val="bg1"/>
                    </a:solidFill>
                  </a:defRPr>
                </a:pPr>
                <a:endParaRPr lang="ru-RU"/>
              </a:p>
            </c:txPr>
            <c:showLegendKey val="0"/>
            <c:showVal val="1"/>
            <c:showCatName val="0"/>
            <c:showSerName val="0"/>
            <c:showPercent val="0"/>
            <c:showBubbleSize val="0"/>
            <c:showLeaderLines val="0"/>
          </c:dLbls>
          <c:cat>
            <c:numRef>
              <c:f>Лист1!$A$2:$A$6</c:f>
              <c:numCache>
                <c:formatCode>General</c:formatCode>
                <c:ptCount val="5"/>
                <c:pt idx="0">
                  <c:v>2016</c:v>
                </c:pt>
                <c:pt idx="1">
                  <c:v>2017</c:v>
                </c:pt>
                <c:pt idx="2">
                  <c:v>2018</c:v>
                </c:pt>
                <c:pt idx="3">
                  <c:v>2019</c:v>
                </c:pt>
                <c:pt idx="4">
                  <c:v>2020</c:v>
                </c:pt>
              </c:numCache>
            </c:numRef>
          </c:cat>
          <c:val>
            <c:numRef>
              <c:f>Лист1!$B$2:$B$6</c:f>
              <c:numCache>
                <c:formatCode>General</c:formatCode>
                <c:ptCount val="5"/>
                <c:pt idx="0">
                  <c:v>20044.599999999999</c:v>
                </c:pt>
                <c:pt idx="1">
                  <c:v>17320</c:v>
                </c:pt>
                <c:pt idx="2">
                  <c:v>17374</c:v>
                </c:pt>
                <c:pt idx="3">
                  <c:v>17353.8</c:v>
                </c:pt>
                <c:pt idx="4">
                  <c:v>18200</c:v>
                </c:pt>
              </c:numCache>
            </c:numRef>
          </c:val>
        </c:ser>
        <c:ser>
          <c:idx val="1"/>
          <c:order val="1"/>
          <c:tx>
            <c:strRef>
              <c:f>Лист1!$C$1</c:f>
              <c:strCache>
                <c:ptCount val="1"/>
                <c:pt idx="0">
                  <c:v>Акцизы на нефтепродукты</c:v>
                </c:pt>
              </c:strCache>
            </c:strRef>
          </c:tx>
          <c:invertIfNegative val="0"/>
          <c:dLbls>
            <c:spPr>
              <a:solidFill>
                <a:schemeClr val="accent2"/>
              </a:solidFill>
            </c:spPr>
            <c:txPr>
              <a:bodyPr/>
              <a:lstStyle/>
              <a:p>
                <a:pPr>
                  <a:defRPr sz="1000"/>
                </a:pPr>
                <a:endParaRPr lang="ru-RU"/>
              </a:p>
            </c:txPr>
            <c:showLegendKey val="0"/>
            <c:showVal val="1"/>
            <c:showCatName val="0"/>
            <c:showSerName val="0"/>
            <c:showPercent val="0"/>
            <c:showBubbleSize val="0"/>
            <c:showLeaderLines val="0"/>
          </c:dLbls>
          <c:cat>
            <c:numRef>
              <c:f>Лист1!$A$2:$A$6</c:f>
              <c:numCache>
                <c:formatCode>General</c:formatCode>
                <c:ptCount val="5"/>
                <c:pt idx="0">
                  <c:v>2016</c:v>
                </c:pt>
                <c:pt idx="1">
                  <c:v>2017</c:v>
                </c:pt>
                <c:pt idx="2">
                  <c:v>2018</c:v>
                </c:pt>
                <c:pt idx="3">
                  <c:v>2019</c:v>
                </c:pt>
                <c:pt idx="4">
                  <c:v>2020</c:v>
                </c:pt>
              </c:numCache>
            </c:numRef>
          </c:cat>
          <c:val>
            <c:numRef>
              <c:f>Лист1!$C$2:$C$6</c:f>
              <c:numCache>
                <c:formatCode>General</c:formatCode>
                <c:ptCount val="5"/>
                <c:pt idx="0">
                  <c:v>1190.5</c:v>
                </c:pt>
                <c:pt idx="1">
                  <c:v>909.3</c:v>
                </c:pt>
                <c:pt idx="2">
                  <c:v>846.9</c:v>
                </c:pt>
                <c:pt idx="3">
                  <c:v>953.4</c:v>
                </c:pt>
                <c:pt idx="4">
                  <c:v>953.4</c:v>
                </c:pt>
              </c:numCache>
            </c:numRef>
          </c:val>
        </c:ser>
        <c:ser>
          <c:idx val="2"/>
          <c:order val="2"/>
          <c:tx>
            <c:strRef>
              <c:f>Лист1!$D$1</c:f>
              <c:strCache>
                <c:ptCount val="1"/>
                <c:pt idx="0">
                  <c:v>Налоги на имущество</c:v>
                </c:pt>
              </c:strCache>
            </c:strRef>
          </c:tx>
          <c:invertIfNegative val="0"/>
          <c:dLbls>
            <c:dLbl>
              <c:idx val="0"/>
              <c:layout>
                <c:manualLayout>
                  <c:x val="2.0749328505982968E-2"/>
                  <c:y val="0"/>
                </c:manualLayout>
              </c:layout>
              <c:showLegendKey val="0"/>
              <c:showVal val="1"/>
              <c:showCatName val="0"/>
              <c:showSerName val="0"/>
              <c:showPercent val="0"/>
              <c:showBubbleSize val="0"/>
            </c:dLbl>
            <c:dLbl>
              <c:idx val="1"/>
              <c:layout>
                <c:manualLayout>
                  <c:x val="2.964189786568994E-2"/>
                  <c:y val="-5.0959728171983193E-3"/>
                </c:manualLayout>
              </c:layout>
              <c:showLegendKey val="0"/>
              <c:showVal val="1"/>
              <c:showCatName val="0"/>
              <c:showSerName val="0"/>
              <c:showPercent val="0"/>
              <c:showBubbleSize val="0"/>
            </c:dLbl>
            <c:dLbl>
              <c:idx val="2"/>
              <c:layout>
                <c:manualLayout>
                  <c:x val="2.0749328505982996E-2"/>
                  <c:y val="-5.0959728171984129E-3"/>
                </c:manualLayout>
              </c:layout>
              <c:showLegendKey val="0"/>
              <c:showVal val="1"/>
              <c:showCatName val="0"/>
              <c:showSerName val="0"/>
              <c:showPercent val="0"/>
              <c:showBubbleSize val="0"/>
            </c:dLbl>
            <c:dLbl>
              <c:idx val="3"/>
              <c:layout>
                <c:manualLayout>
                  <c:x val="1.9267233612698494E-2"/>
                  <c:y val="-5.0959728171984129E-3"/>
                </c:manualLayout>
              </c:layout>
              <c:showLegendKey val="0"/>
              <c:showVal val="1"/>
              <c:showCatName val="0"/>
              <c:showSerName val="0"/>
              <c:showPercent val="0"/>
              <c:showBubbleSize val="0"/>
            </c:dLbl>
            <c:dLbl>
              <c:idx val="4"/>
              <c:layout>
                <c:manualLayout>
                  <c:x val="1.6303043826129498E-2"/>
                  <c:y val="-5.0959728171984129E-3"/>
                </c:manualLayout>
              </c:layout>
              <c:showLegendKey val="0"/>
              <c:showVal val="1"/>
              <c:showCatName val="0"/>
              <c:showSerName val="0"/>
              <c:showPercent val="0"/>
              <c:showBubbleSize val="0"/>
            </c:dLbl>
            <c:spPr>
              <a:solidFill>
                <a:schemeClr val="accent3">
                  <a:lumMod val="75000"/>
                </a:schemeClr>
              </a:solidFill>
            </c:spPr>
            <c:txPr>
              <a:bodyPr/>
              <a:lstStyle/>
              <a:p>
                <a:pPr>
                  <a:defRPr sz="1200"/>
                </a:pPr>
                <a:endParaRPr lang="ru-RU"/>
              </a:p>
            </c:txPr>
            <c:showLegendKey val="0"/>
            <c:showVal val="1"/>
            <c:showCatName val="0"/>
            <c:showSerName val="0"/>
            <c:showPercent val="0"/>
            <c:showBubbleSize val="0"/>
            <c:showLeaderLines val="0"/>
          </c:dLbls>
          <c:cat>
            <c:numRef>
              <c:f>Лист1!$A$2:$A$6</c:f>
              <c:numCache>
                <c:formatCode>General</c:formatCode>
                <c:ptCount val="5"/>
                <c:pt idx="0">
                  <c:v>2016</c:v>
                </c:pt>
                <c:pt idx="1">
                  <c:v>2017</c:v>
                </c:pt>
                <c:pt idx="2">
                  <c:v>2018</c:v>
                </c:pt>
                <c:pt idx="3">
                  <c:v>2019</c:v>
                </c:pt>
                <c:pt idx="4">
                  <c:v>2020</c:v>
                </c:pt>
              </c:numCache>
            </c:numRef>
          </c:cat>
          <c:val>
            <c:numRef>
              <c:f>Лист1!$D$2:$D$6</c:f>
              <c:numCache>
                <c:formatCode>General</c:formatCode>
                <c:ptCount val="5"/>
                <c:pt idx="0">
                  <c:v>2777.1</c:v>
                </c:pt>
                <c:pt idx="1">
                  <c:v>2170</c:v>
                </c:pt>
                <c:pt idx="2">
                  <c:v>2980</c:v>
                </c:pt>
                <c:pt idx="3">
                  <c:v>2980</c:v>
                </c:pt>
                <c:pt idx="4">
                  <c:v>2980</c:v>
                </c:pt>
              </c:numCache>
            </c:numRef>
          </c:val>
        </c:ser>
        <c:dLbls>
          <c:showLegendKey val="0"/>
          <c:showVal val="0"/>
          <c:showCatName val="0"/>
          <c:showSerName val="0"/>
          <c:showPercent val="0"/>
          <c:showBubbleSize val="0"/>
        </c:dLbls>
        <c:gapWidth val="150"/>
        <c:axId val="31608192"/>
        <c:axId val="31638656"/>
      </c:barChart>
      <c:catAx>
        <c:axId val="31608192"/>
        <c:scaling>
          <c:orientation val="minMax"/>
        </c:scaling>
        <c:delete val="0"/>
        <c:axPos val="b"/>
        <c:numFmt formatCode="General" sourceLinked="1"/>
        <c:majorTickMark val="out"/>
        <c:minorTickMark val="none"/>
        <c:tickLblPos val="nextTo"/>
        <c:spPr>
          <a:noFill/>
          <a:ln w="9525" cap="flat" cmpd="sng" algn="ctr">
            <a:solidFill>
              <a:schemeClr val="accent6">
                <a:shade val="95000"/>
                <a:satMod val="105000"/>
              </a:schemeClr>
            </a:solidFill>
            <a:prstDash val="solid"/>
          </a:ln>
          <a:effectLst/>
        </c:spPr>
        <c:txPr>
          <a:bodyPr/>
          <a:lstStyle/>
          <a:p>
            <a:pPr>
              <a:defRPr>
                <a:solidFill>
                  <a:schemeClr val="tx1"/>
                </a:solidFill>
                <a:latin typeface="+mn-lt"/>
                <a:ea typeface="+mn-ea"/>
                <a:cs typeface="+mn-cs"/>
              </a:defRPr>
            </a:pPr>
            <a:endParaRPr lang="ru-RU"/>
          </a:p>
        </c:txPr>
        <c:crossAx val="31638656"/>
        <c:crosses val="autoZero"/>
        <c:auto val="1"/>
        <c:lblAlgn val="ctr"/>
        <c:lblOffset val="100"/>
        <c:noMultiLvlLbl val="0"/>
      </c:catAx>
      <c:valAx>
        <c:axId val="31638656"/>
        <c:scaling>
          <c:orientation val="minMax"/>
        </c:scaling>
        <c:delete val="1"/>
        <c:axPos val="l"/>
        <c:majorGridlines/>
        <c:numFmt formatCode="General" sourceLinked="1"/>
        <c:majorTickMark val="out"/>
        <c:minorTickMark val="none"/>
        <c:tickLblPos val="nextTo"/>
        <c:crossAx val="31608192"/>
        <c:crosses val="autoZero"/>
        <c:crossBetween val="between"/>
      </c:valAx>
      <c:spPr>
        <a:noFill/>
        <a:ln w="25400">
          <a:noFill/>
        </a:ln>
      </c:spPr>
    </c:plotArea>
    <c:legend>
      <c:legendPos val="r"/>
      <c:layout>
        <c:manualLayout>
          <c:xMode val="edge"/>
          <c:yMode val="edge"/>
          <c:x val="0.8553579247497245"/>
          <c:y val="0.29036231162957171"/>
          <c:w val="0.13214206358023711"/>
          <c:h val="0.4612944814225709"/>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400"/>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2458017485236685"/>
          <c:y val="9.3892668256498626E-2"/>
          <c:w val="0.69074625611399298"/>
          <c:h val="0.88970088594807295"/>
        </c:manualLayout>
      </c:layout>
      <c:pie3DChart>
        <c:varyColors val="1"/>
        <c:ser>
          <c:idx val="0"/>
          <c:order val="0"/>
          <c:tx>
            <c:strRef>
              <c:f>Лист1!$B$1</c:f>
              <c:strCache>
                <c:ptCount val="1"/>
                <c:pt idx="0">
                  <c:v>2018</c:v>
                </c:pt>
              </c:strCache>
            </c:strRef>
          </c:tx>
          <c:dLbls>
            <c:txPr>
              <a:bodyPr/>
              <a:lstStyle/>
              <a:p>
                <a:pPr>
                  <a:defRPr sz="1000"/>
                </a:pPr>
                <a:endParaRPr lang="ru-RU"/>
              </a:p>
            </c:txPr>
            <c:showLegendKey val="0"/>
            <c:showVal val="1"/>
            <c:showCatName val="0"/>
            <c:showSerName val="0"/>
            <c:showPercent val="0"/>
            <c:showBubbleSize val="0"/>
            <c:showLeaderLines val="1"/>
          </c:dLbls>
          <c:cat>
            <c:strRef>
              <c:f>Лист1!$A$2:$A$10</c:f>
              <c:strCache>
                <c:ptCount val="9"/>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 и кинематография</c:v>
                </c:pt>
                <c:pt idx="7">
                  <c:v>Социальная политика</c:v>
                </c:pt>
                <c:pt idx="8">
                  <c:v>Физическая культура и спорт</c:v>
                </c:pt>
              </c:strCache>
            </c:strRef>
          </c:cat>
          <c:val>
            <c:numRef>
              <c:f>Лист1!$B$2:$B$10</c:f>
              <c:numCache>
                <c:formatCode>0.0%</c:formatCode>
                <c:ptCount val="9"/>
                <c:pt idx="0">
                  <c:v>3.9E-2</c:v>
                </c:pt>
                <c:pt idx="1">
                  <c:v>5.0000000000000001E-3</c:v>
                </c:pt>
                <c:pt idx="2">
                  <c:v>1.4E-2</c:v>
                </c:pt>
                <c:pt idx="3">
                  <c:v>0.161</c:v>
                </c:pt>
                <c:pt idx="4">
                  <c:v>0.27900000000000003</c:v>
                </c:pt>
                <c:pt idx="5">
                  <c:v>7.0000000000000001E-3</c:v>
                </c:pt>
                <c:pt idx="6">
                  <c:v>0.46600000000000003</c:v>
                </c:pt>
                <c:pt idx="7">
                  <c:v>2.5999999999999999E-2</c:v>
                </c:pt>
                <c:pt idx="8">
                  <c:v>3.0000000000000001E-3</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400"/>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2458017485236685"/>
          <c:y val="9.3892668256498626E-2"/>
          <c:w val="0.69074625611399298"/>
          <c:h val="0.88970088594807295"/>
        </c:manualLayout>
      </c:layout>
      <c:pie3DChart>
        <c:varyColors val="1"/>
        <c:ser>
          <c:idx val="0"/>
          <c:order val="0"/>
          <c:tx>
            <c:strRef>
              <c:f>Лист1!$B$1</c:f>
              <c:strCache>
                <c:ptCount val="1"/>
                <c:pt idx="0">
                  <c:v>2019</c:v>
                </c:pt>
              </c:strCache>
            </c:strRef>
          </c:tx>
          <c:dLbls>
            <c:txPr>
              <a:bodyPr/>
              <a:lstStyle/>
              <a:p>
                <a:pPr>
                  <a:defRPr sz="1000"/>
                </a:pPr>
                <a:endParaRPr lang="ru-RU"/>
              </a:p>
            </c:txPr>
            <c:showLegendKey val="0"/>
            <c:showVal val="1"/>
            <c:showCatName val="0"/>
            <c:showSerName val="0"/>
            <c:showPercent val="0"/>
            <c:showBubbleSize val="0"/>
            <c:showLeaderLines val="1"/>
          </c:dLbls>
          <c:cat>
            <c:strRef>
              <c:f>Лист1!$A$2:$A$10</c:f>
              <c:strCache>
                <c:ptCount val="9"/>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 и кинематография</c:v>
                </c:pt>
                <c:pt idx="7">
                  <c:v>Социальная политика</c:v>
                </c:pt>
                <c:pt idx="8">
                  <c:v>Физическая культура и спорт</c:v>
                </c:pt>
              </c:strCache>
            </c:strRef>
          </c:cat>
          <c:val>
            <c:numRef>
              <c:f>Лист1!$B$2:$B$10</c:f>
              <c:numCache>
                <c:formatCode>0.0%</c:formatCode>
                <c:ptCount val="9"/>
                <c:pt idx="0">
                  <c:v>4.2999999999999997E-2</c:v>
                </c:pt>
                <c:pt idx="1">
                  <c:v>5.0000000000000001E-3</c:v>
                </c:pt>
                <c:pt idx="2">
                  <c:v>1.9E-2</c:v>
                </c:pt>
                <c:pt idx="3">
                  <c:v>0.19700000000000001</c:v>
                </c:pt>
                <c:pt idx="4">
                  <c:v>0.249</c:v>
                </c:pt>
                <c:pt idx="5">
                  <c:v>7.0000000000000001E-3</c:v>
                </c:pt>
                <c:pt idx="6">
                  <c:v>0.45900000000000002</c:v>
                </c:pt>
                <c:pt idx="7">
                  <c:v>1.7999999999999999E-2</c:v>
                </c:pt>
                <c:pt idx="8">
                  <c:v>3.0000000000000001E-3</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400"/>
          </a:pPr>
          <a:endParaRPr lang="ru-RU"/>
        </a:p>
      </c:txPr>
    </c:title>
    <c:autoTitleDeleted val="0"/>
    <c:view3D>
      <c:rotX val="60"/>
      <c:rotY val="240"/>
      <c:rAngAx val="0"/>
      <c:perspective val="10"/>
    </c:view3D>
    <c:floor>
      <c:thickness val="0"/>
    </c:floor>
    <c:sideWall>
      <c:thickness val="0"/>
    </c:sideWall>
    <c:backWall>
      <c:thickness val="0"/>
    </c:backWall>
    <c:plotArea>
      <c:layout>
        <c:manualLayout>
          <c:layoutTarget val="inner"/>
          <c:xMode val="edge"/>
          <c:yMode val="edge"/>
          <c:x val="0.363626148977019"/>
          <c:y val="0.15268234085101656"/>
          <c:w val="0.28844935503034103"/>
          <c:h val="0.37235098877902462"/>
        </c:manualLayout>
      </c:layout>
      <c:pie3DChart>
        <c:varyColors val="1"/>
        <c:ser>
          <c:idx val="0"/>
          <c:order val="0"/>
          <c:tx>
            <c:strRef>
              <c:f>Лист1!$B$1</c:f>
              <c:strCache>
                <c:ptCount val="1"/>
                <c:pt idx="0">
                  <c:v>2020</c:v>
                </c:pt>
              </c:strCache>
            </c:strRef>
          </c:tx>
          <c:dLbls>
            <c:dLbl>
              <c:idx val="0"/>
              <c:layout>
                <c:manualLayout>
                  <c:x val="-7.3659859648285184E-2"/>
                  <c:y val="-1.7708449061215367E-2"/>
                </c:manualLayout>
              </c:layout>
              <c:showLegendKey val="0"/>
              <c:showVal val="1"/>
              <c:showCatName val="0"/>
              <c:showSerName val="0"/>
              <c:showPercent val="0"/>
              <c:showBubbleSize val="0"/>
            </c:dLbl>
            <c:dLbl>
              <c:idx val="1"/>
              <c:layout>
                <c:manualLayout>
                  <c:x val="-0.11221962481671"/>
                  <c:y val="-2.5843887716179684E-2"/>
                </c:manualLayout>
              </c:layout>
              <c:showLegendKey val="0"/>
              <c:showVal val="1"/>
              <c:showCatName val="0"/>
              <c:showSerName val="0"/>
              <c:showPercent val="0"/>
              <c:showBubbleSize val="0"/>
            </c:dLbl>
            <c:dLbl>
              <c:idx val="2"/>
              <c:layout>
                <c:manualLayout>
                  <c:x val="-0.12693458761698651"/>
                  <c:y val="-7.8529468947894684E-2"/>
                </c:manualLayout>
              </c:layout>
              <c:showLegendKey val="0"/>
              <c:showVal val="1"/>
              <c:showCatName val="0"/>
              <c:showSerName val="0"/>
              <c:showPercent val="0"/>
              <c:showBubbleSize val="0"/>
            </c:dLbl>
            <c:dLbl>
              <c:idx val="3"/>
              <c:layout>
                <c:manualLayout>
                  <c:x val="-3.6843358084179809E-2"/>
                  <c:y val="8.693478502388623E-4"/>
                </c:manualLayout>
              </c:layout>
              <c:showLegendKey val="0"/>
              <c:showVal val="1"/>
              <c:showCatName val="0"/>
              <c:showSerName val="0"/>
              <c:showPercent val="0"/>
              <c:showBubbleSize val="0"/>
            </c:dLbl>
            <c:dLbl>
              <c:idx val="5"/>
              <c:layout>
                <c:manualLayout>
                  <c:x val="1.4625785381054997E-2"/>
                  <c:y val="2.1878819020108877E-2"/>
                </c:manualLayout>
              </c:layout>
              <c:showLegendKey val="0"/>
              <c:showVal val="1"/>
              <c:showCatName val="0"/>
              <c:showSerName val="0"/>
              <c:showPercent val="0"/>
              <c:showBubbleSize val="0"/>
            </c:dLbl>
            <c:dLbl>
              <c:idx val="7"/>
              <c:layout>
                <c:manualLayout>
                  <c:x val="-4.2364094531277978E-2"/>
                  <c:y val="3.8587842091619452E-2"/>
                </c:manualLayout>
              </c:layout>
              <c:showLegendKey val="0"/>
              <c:showVal val="1"/>
              <c:showCatName val="0"/>
              <c:showSerName val="0"/>
              <c:showPercent val="0"/>
              <c:showBubbleSize val="0"/>
            </c:dLbl>
            <c:dLbl>
              <c:idx val="8"/>
              <c:layout>
                <c:manualLayout>
                  <c:x val="-5.7271529058754718E-2"/>
                  <c:y val="5.8074565788986945E-3"/>
                </c:manualLayout>
              </c:layout>
              <c:showLegendKey val="0"/>
              <c:showVal val="1"/>
              <c:showCatName val="0"/>
              <c:showSerName val="0"/>
              <c:showPercent val="0"/>
              <c:showBubbleSize val="0"/>
            </c:dLbl>
            <c:txPr>
              <a:bodyPr/>
              <a:lstStyle/>
              <a:p>
                <a:pPr>
                  <a:defRPr sz="1000"/>
                </a:pPr>
                <a:endParaRPr lang="ru-RU"/>
              </a:p>
            </c:txPr>
            <c:showLegendKey val="0"/>
            <c:showVal val="1"/>
            <c:showCatName val="0"/>
            <c:showSerName val="0"/>
            <c:showPercent val="0"/>
            <c:showBubbleSize val="0"/>
            <c:showLeaderLines val="1"/>
          </c:dLbls>
          <c:cat>
            <c:strRef>
              <c:f>Лист1!$A$2:$A$10</c:f>
              <c:strCache>
                <c:ptCount val="9"/>
                <c:pt idx="0">
                  <c:v>Общегосударственные вопросы</c:v>
                </c:pt>
                <c:pt idx="1">
                  <c:v>Национальная оборона</c:v>
                </c:pt>
                <c:pt idx="2">
                  <c:v>Национальная безопасность и правоохранительная деятельность</c:v>
                </c:pt>
                <c:pt idx="3">
                  <c:v>Национальная экономика</c:v>
                </c:pt>
                <c:pt idx="4">
                  <c:v>Жилищно-коммунальное хозяйство</c:v>
                </c:pt>
                <c:pt idx="5">
                  <c:v>Образование</c:v>
                </c:pt>
                <c:pt idx="6">
                  <c:v>Культура и кинематография</c:v>
                </c:pt>
                <c:pt idx="7">
                  <c:v>Социальная политика</c:v>
                </c:pt>
                <c:pt idx="8">
                  <c:v>Физическая культура и спорт</c:v>
                </c:pt>
              </c:strCache>
            </c:strRef>
          </c:cat>
          <c:val>
            <c:numRef>
              <c:f>Лист1!$B$2:$B$10</c:f>
              <c:numCache>
                <c:formatCode>0.0%</c:formatCode>
                <c:ptCount val="9"/>
                <c:pt idx="0">
                  <c:v>0.04</c:v>
                </c:pt>
                <c:pt idx="1">
                  <c:v>6.0000000000000001E-3</c:v>
                </c:pt>
                <c:pt idx="2">
                  <c:v>1.7999999999999999E-2</c:v>
                </c:pt>
                <c:pt idx="3">
                  <c:v>0.186</c:v>
                </c:pt>
                <c:pt idx="4">
                  <c:v>0.23499999999999999</c:v>
                </c:pt>
                <c:pt idx="5">
                  <c:v>8.9999999999999993E-3</c:v>
                </c:pt>
                <c:pt idx="6">
                  <c:v>0.44600000000000001</c:v>
                </c:pt>
                <c:pt idx="7">
                  <c:v>5.7000000000000002E-2</c:v>
                </c:pt>
                <c:pt idx="8">
                  <c:v>3.0000000000000001E-3</c:v>
                </c:pt>
              </c:numCache>
            </c:numRef>
          </c:val>
        </c:ser>
        <c:dLbls>
          <c:showLegendKey val="0"/>
          <c:showVal val="0"/>
          <c:showCatName val="0"/>
          <c:showSerName val="0"/>
          <c:showPercent val="0"/>
          <c:showBubbleSize val="0"/>
          <c:showLeaderLines val="1"/>
        </c:dLbls>
      </c:pie3DChart>
    </c:plotArea>
    <c:legend>
      <c:legendPos val="b"/>
      <c:layout>
        <c:manualLayout>
          <c:xMode val="edge"/>
          <c:yMode val="edge"/>
          <c:x val="2.4083871305392145E-2"/>
          <c:y val="0.56566839795578283"/>
          <c:w val="0.96640823195953429"/>
          <c:h val="0.41669467281413175"/>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Лист1!$B$1</c:f>
              <c:strCache>
                <c:ptCount val="1"/>
                <c:pt idx="0">
                  <c:v>Развитие социальной сферы</c:v>
                </c:pt>
              </c:strCache>
            </c:strRef>
          </c:tx>
          <c:invertIfNegative val="0"/>
          <c:dLbls>
            <c:showLegendKey val="0"/>
            <c:showVal val="1"/>
            <c:showCatName val="0"/>
            <c:showSerName val="0"/>
            <c:showPercent val="0"/>
            <c:showBubbleSize val="0"/>
            <c:showLeaderLines val="0"/>
          </c:dLbls>
          <c:cat>
            <c:numRef>
              <c:f>Лист1!$A$2:$A$4</c:f>
              <c:numCache>
                <c:formatCode>General</c:formatCode>
                <c:ptCount val="3"/>
                <c:pt idx="0">
                  <c:v>2018</c:v>
                </c:pt>
                <c:pt idx="1">
                  <c:v>2019</c:v>
                </c:pt>
                <c:pt idx="2">
                  <c:v>2020</c:v>
                </c:pt>
              </c:numCache>
            </c:numRef>
          </c:cat>
          <c:val>
            <c:numRef>
              <c:f>Лист1!$B$2:$B$4</c:f>
              <c:numCache>
                <c:formatCode>General</c:formatCode>
                <c:ptCount val="3"/>
                <c:pt idx="0">
                  <c:v>19605.900000000001</c:v>
                </c:pt>
                <c:pt idx="1">
                  <c:v>15558</c:v>
                </c:pt>
                <c:pt idx="2">
                  <c:v>17158.7</c:v>
                </c:pt>
              </c:numCache>
            </c:numRef>
          </c:val>
        </c:ser>
        <c:ser>
          <c:idx val="1"/>
          <c:order val="1"/>
          <c:tx>
            <c:strRef>
              <c:f>Лист1!$C$1</c:f>
              <c:strCache>
                <c:ptCount val="1"/>
                <c:pt idx="0">
                  <c:v>Развитие инфраструктуры</c:v>
                </c:pt>
              </c:strCache>
            </c:strRef>
          </c:tx>
          <c:invertIfNegative val="0"/>
          <c:dLbls>
            <c:showLegendKey val="0"/>
            <c:showVal val="1"/>
            <c:showCatName val="0"/>
            <c:showSerName val="0"/>
            <c:showPercent val="0"/>
            <c:showBubbleSize val="0"/>
            <c:showLeaderLines val="0"/>
          </c:dLbls>
          <c:cat>
            <c:numRef>
              <c:f>Лист1!$A$2:$A$4</c:f>
              <c:numCache>
                <c:formatCode>General</c:formatCode>
                <c:ptCount val="3"/>
                <c:pt idx="0">
                  <c:v>2018</c:v>
                </c:pt>
                <c:pt idx="1">
                  <c:v>2019</c:v>
                </c:pt>
                <c:pt idx="2">
                  <c:v>2020</c:v>
                </c:pt>
              </c:numCache>
            </c:numRef>
          </c:cat>
          <c:val>
            <c:numRef>
              <c:f>Лист1!$C$2:$C$4</c:f>
              <c:numCache>
                <c:formatCode>General</c:formatCode>
                <c:ptCount val="3"/>
                <c:pt idx="0">
                  <c:v>8927.7000000000007</c:v>
                </c:pt>
                <c:pt idx="1">
                  <c:v>9853</c:v>
                </c:pt>
                <c:pt idx="2">
                  <c:v>9853</c:v>
                </c:pt>
              </c:numCache>
            </c:numRef>
          </c:val>
        </c:ser>
        <c:dLbls>
          <c:showLegendKey val="0"/>
          <c:showVal val="0"/>
          <c:showCatName val="0"/>
          <c:showSerName val="0"/>
          <c:showPercent val="0"/>
          <c:showBubbleSize val="0"/>
        </c:dLbls>
        <c:gapWidth val="150"/>
        <c:axId val="72999296"/>
        <c:axId val="73000832"/>
      </c:barChart>
      <c:catAx>
        <c:axId val="72999296"/>
        <c:scaling>
          <c:orientation val="minMax"/>
        </c:scaling>
        <c:delete val="0"/>
        <c:axPos val="b"/>
        <c:numFmt formatCode="General" sourceLinked="1"/>
        <c:majorTickMark val="out"/>
        <c:minorTickMark val="none"/>
        <c:tickLblPos val="nextTo"/>
        <c:crossAx val="73000832"/>
        <c:crosses val="autoZero"/>
        <c:auto val="1"/>
        <c:lblAlgn val="ctr"/>
        <c:lblOffset val="100"/>
        <c:noMultiLvlLbl val="0"/>
      </c:catAx>
      <c:valAx>
        <c:axId val="73000832"/>
        <c:scaling>
          <c:orientation val="minMax"/>
        </c:scaling>
        <c:delete val="1"/>
        <c:axPos val="l"/>
        <c:majorGridlines/>
        <c:numFmt formatCode="General" sourceLinked="1"/>
        <c:majorTickMark val="out"/>
        <c:minorTickMark val="none"/>
        <c:tickLblPos val="nextTo"/>
        <c:crossAx val="72999296"/>
        <c:crosses val="autoZero"/>
        <c:crossBetween val="between"/>
      </c:valAx>
    </c:plotArea>
    <c:legend>
      <c:legendPos val="b"/>
      <c:layout/>
      <c:overlay val="0"/>
      <c:txPr>
        <a:bodyPr/>
        <a:lstStyle/>
        <a:p>
          <a:pPr>
            <a:defRPr sz="11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731042022408345E-2"/>
          <c:y val="3.9627608776950471E-2"/>
          <c:w val="0.76375734162123898"/>
          <c:h val="0.86097965462947057"/>
        </c:manualLayout>
      </c:layout>
      <c:barChart>
        <c:barDir val="col"/>
        <c:grouping val="clustered"/>
        <c:varyColors val="0"/>
        <c:ser>
          <c:idx val="0"/>
          <c:order val="0"/>
          <c:tx>
            <c:strRef>
              <c:f>Лист1!$B$1</c:f>
              <c:strCache>
                <c:ptCount val="1"/>
                <c:pt idx="0">
                  <c:v>Доходы на использование имущества, находящегося в государственной и муниципальной собственности</c:v>
                </c:pt>
              </c:strCache>
            </c:strRef>
          </c:tx>
          <c:invertIfNegative val="0"/>
          <c:dLbls>
            <c:spPr>
              <a:solidFill>
                <a:schemeClr val="accent1"/>
              </a:solidFill>
            </c:spPr>
            <c:txPr>
              <a:bodyPr/>
              <a:lstStyle/>
              <a:p>
                <a:pPr>
                  <a:defRPr sz="1200">
                    <a:solidFill>
                      <a:schemeClr val="bg1"/>
                    </a:solidFill>
                  </a:defRPr>
                </a:pPr>
                <a:endParaRPr lang="ru-RU"/>
              </a:p>
            </c:txPr>
            <c:showLegendKey val="0"/>
            <c:showVal val="1"/>
            <c:showCatName val="0"/>
            <c:showSerName val="0"/>
            <c:showPercent val="0"/>
            <c:showBubbleSize val="0"/>
            <c:showLeaderLines val="0"/>
          </c:dLbls>
          <c:cat>
            <c:numRef>
              <c:f>Лист1!$A$2:$A$6</c:f>
              <c:numCache>
                <c:formatCode>General</c:formatCode>
                <c:ptCount val="5"/>
                <c:pt idx="0">
                  <c:v>2016</c:v>
                </c:pt>
                <c:pt idx="1">
                  <c:v>2017</c:v>
                </c:pt>
                <c:pt idx="2">
                  <c:v>2018</c:v>
                </c:pt>
                <c:pt idx="3">
                  <c:v>2019</c:v>
                </c:pt>
                <c:pt idx="4">
                  <c:v>2020</c:v>
                </c:pt>
              </c:numCache>
            </c:numRef>
          </c:cat>
          <c:val>
            <c:numRef>
              <c:f>Лист1!$B$2:$B$6</c:f>
              <c:numCache>
                <c:formatCode>General</c:formatCode>
                <c:ptCount val="5"/>
                <c:pt idx="0">
                  <c:v>883.3</c:v>
                </c:pt>
                <c:pt idx="1">
                  <c:v>1541.7</c:v>
                </c:pt>
                <c:pt idx="2">
                  <c:v>956</c:v>
                </c:pt>
                <c:pt idx="3">
                  <c:v>960</c:v>
                </c:pt>
                <c:pt idx="4">
                  <c:v>962</c:v>
                </c:pt>
              </c:numCache>
            </c:numRef>
          </c:val>
        </c:ser>
        <c:ser>
          <c:idx val="1"/>
          <c:order val="1"/>
          <c:tx>
            <c:strRef>
              <c:f>Лист1!$C$1</c:f>
              <c:strCache>
                <c:ptCount val="1"/>
                <c:pt idx="0">
                  <c:v>Доходы от оказания платных услуг</c:v>
                </c:pt>
              </c:strCache>
            </c:strRef>
          </c:tx>
          <c:invertIfNegative val="0"/>
          <c:dLbls>
            <c:spPr>
              <a:solidFill>
                <a:schemeClr val="accent2"/>
              </a:solidFill>
            </c:spPr>
            <c:txPr>
              <a:bodyPr/>
              <a:lstStyle/>
              <a:p>
                <a:pPr>
                  <a:defRPr sz="1000"/>
                </a:pPr>
                <a:endParaRPr lang="ru-RU"/>
              </a:p>
            </c:txPr>
            <c:showLegendKey val="0"/>
            <c:showVal val="1"/>
            <c:showCatName val="0"/>
            <c:showSerName val="0"/>
            <c:showPercent val="0"/>
            <c:showBubbleSize val="0"/>
            <c:showLeaderLines val="0"/>
          </c:dLbls>
          <c:cat>
            <c:numRef>
              <c:f>Лист1!$A$2:$A$6</c:f>
              <c:numCache>
                <c:formatCode>General</c:formatCode>
                <c:ptCount val="5"/>
                <c:pt idx="0">
                  <c:v>2016</c:v>
                </c:pt>
                <c:pt idx="1">
                  <c:v>2017</c:v>
                </c:pt>
                <c:pt idx="2">
                  <c:v>2018</c:v>
                </c:pt>
                <c:pt idx="3">
                  <c:v>2019</c:v>
                </c:pt>
                <c:pt idx="4">
                  <c:v>2020</c:v>
                </c:pt>
              </c:numCache>
            </c:numRef>
          </c:cat>
          <c:val>
            <c:numRef>
              <c:f>Лист1!$C$2:$C$6</c:f>
              <c:numCache>
                <c:formatCode>General</c:formatCode>
                <c:ptCount val="5"/>
                <c:pt idx="0">
                  <c:v>383</c:v>
                </c:pt>
                <c:pt idx="1">
                  <c:v>287</c:v>
                </c:pt>
                <c:pt idx="2">
                  <c:v>295</c:v>
                </c:pt>
                <c:pt idx="3">
                  <c:v>292</c:v>
                </c:pt>
                <c:pt idx="4">
                  <c:v>295</c:v>
                </c:pt>
              </c:numCache>
            </c:numRef>
          </c:val>
        </c:ser>
        <c:ser>
          <c:idx val="2"/>
          <c:order val="2"/>
          <c:tx>
            <c:strRef>
              <c:f>Лист1!$D$1</c:f>
              <c:strCache>
                <c:ptCount val="1"/>
                <c:pt idx="0">
                  <c:v>Доходы от продажи материальных и нематериальных запасов</c:v>
                </c:pt>
              </c:strCache>
            </c:strRef>
          </c:tx>
          <c:invertIfNegative val="0"/>
          <c:dLbls>
            <c:dLbl>
              <c:idx val="0"/>
              <c:layout>
                <c:manualLayout>
                  <c:x val="2.0749328505982968E-2"/>
                  <c:y val="0"/>
                </c:manualLayout>
              </c:layout>
              <c:showLegendKey val="0"/>
              <c:showVal val="1"/>
              <c:showCatName val="0"/>
              <c:showSerName val="0"/>
              <c:showPercent val="0"/>
              <c:showBubbleSize val="0"/>
            </c:dLbl>
            <c:dLbl>
              <c:idx val="1"/>
              <c:layout>
                <c:manualLayout>
                  <c:x val="2.964189786568994E-2"/>
                  <c:y val="-5.0959728171983193E-3"/>
                </c:manualLayout>
              </c:layout>
              <c:showLegendKey val="0"/>
              <c:showVal val="1"/>
              <c:showCatName val="0"/>
              <c:showSerName val="0"/>
              <c:showPercent val="0"/>
              <c:showBubbleSize val="0"/>
            </c:dLbl>
            <c:dLbl>
              <c:idx val="2"/>
              <c:layout>
                <c:manualLayout>
                  <c:x val="2.0749328505982996E-2"/>
                  <c:y val="-5.0959728171984129E-3"/>
                </c:manualLayout>
              </c:layout>
              <c:showLegendKey val="0"/>
              <c:showVal val="1"/>
              <c:showCatName val="0"/>
              <c:showSerName val="0"/>
              <c:showPercent val="0"/>
              <c:showBubbleSize val="0"/>
            </c:dLbl>
            <c:dLbl>
              <c:idx val="3"/>
              <c:layout>
                <c:manualLayout>
                  <c:x val="1.9267233612698494E-2"/>
                  <c:y val="-5.0959728171984129E-3"/>
                </c:manualLayout>
              </c:layout>
              <c:showLegendKey val="0"/>
              <c:showVal val="1"/>
              <c:showCatName val="0"/>
              <c:showSerName val="0"/>
              <c:showPercent val="0"/>
              <c:showBubbleSize val="0"/>
            </c:dLbl>
            <c:dLbl>
              <c:idx val="4"/>
              <c:layout>
                <c:manualLayout>
                  <c:x val="1.6303043826129498E-2"/>
                  <c:y val="-5.0959728171984129E-3"/>
                </c:manualLayout>
              </c:layout>
              <c:showLegendKey val="0"/>
              <c:showVal val="1"/>
              <c:showCatName val="0"/>
              <c:showSerName val="0"/>
              <c:showPercent val="0"/>
              <c:showBubbleSize val="0"/>
            </c:dLbl>
            <c:spPr>
              <a:solidFill>
                <a:schemeClr val="accent3">
                  <a:lumMod val="75000"/>
                </a:schemeClr>
              </a:solidFill>
            </c:spPr>
            <c:txPr>
              <a:bodyPr/>
              <a:lstStyle/>
              <a:p>
                <a:pPr>
                  <a:defRPr sz="1200"/>
                </a:pPr>
                <a:endParaRPr lang="ru-RU"/>
              </a:p>
            </c:txPr>
            <c:showLegendKey val="0"/>
            <c:showVal val="1"/>
            <c:showCatName val="0"/>
            <c:showSerName val="0"/>
            <c:showPercent val="0"/>
            <c:showBubbleSize val="0"/>
            <c:showLeaderLines val="0"/>
          </c:dLbls>
          <c:cat>
            <c:numRef>
              <c:f>Лист1!$A$2:$A$6</c:f>
              <c:numCache>
                <c:formatCode>General</c:formatCode>
                <c:ptCount val="5"/>
                <c:pt idx="0">
                  <c:v>2016</c:v>
                </c:pt>
                <c:pt idx="1">
                  <c:v>2017</c:v>
                </c:pt>
                <c:pt idx="2">
                  <c:v>2018</c:v>
                </c:pt>
                <c:pt idx="3">
                  <c:v>2019</c:v>
                </c:pt>
                <c:pt idx="4">
                  <c:v>2020</c:v>
                </c:pt>
              </c:numCache>
            </c:numRef>
          </c:cat>
          <c:val>
            <c:numRef>
              <c:f>Лист1!$D$2:$D$6</c:f>
              <c:numCache>
                <c:formatCode>General</c:formatCode>
                <c:ptCount val="5"/>
                <c:pt idx="0">
                  <c:v>225.8</c:v>
                </c:pt>
                <c:pt idx="1">
                  <c:v>151</c:v>
                </c:pt>
                <c:pt idx="2">
                  <c:v>40</c:v>
                </c:pt>
                <c:pt idx="3">
                  <c:v>40</c:v>
                </c:pt>
                <c:pt idx="4">
                  <c:v>40</c:v>
                </c:pt>
              </c:numCache>
            </c:numRef>
          </c:val>
        </c:ser>
        <c:dLbls>
          <c:showLegendKey val="0"/>
          <c:showVal val="0"/>
          <c:showCatName val="0"/>
          <c:showSerName val="0"/>
          <c:showPercent val="0"/>
          <c:showBubbleSize val="0"/>
        </c:dLbls>
        <c:gapWidth val="150"/>
        <c:axId val="71647616"/>
        <c:axId val="71649152"/>
      </c:barChart>
      <c:catAx>
        <c:axId val="71647616"/>
        <c:scaling>
          <c:orientation val="minMax"/>
        </c:scaling>
        <c:delete val="0"/>
        <c:axPos val="b"/>
        <c:numFmt formatCode="General" sourceLinked="1"/>
        <c:majorTickMark val="out"/>
        <c:minorTickMark val="none"/>
        <c:tickLblPos val="nextTo"/>
        <c:spPr>
          <a:noFill/>
          <a:ln w="9525" cap="flat" cmpd="sng" algn="ctr">
            <a:solidFill>
              <a:schemeClr val="accent6">
                <a:shade val="95000"/>
                <a:satMod val="105000"/>
              </a:schemeClr>
            </a:solidFill>
            <a:prstDash val="solid"/>
          </a:ln>
          <a:effectLst/>
        </c:spPr>
        <c:txPr>
          <a:bodyPr/>
          <a:lstStyle/>
          <a:p>
            <a:pPr>
              <a:defRPr>
                <a:solidFill>
                  <a:schemeClr val="tx1"/>
                </a:solidFill>
                <a:latin typeface="+mn-lt"/>
                <a:ea typeface="+mn-ea"/>
                <a:cs typeface="+mn-cs"/>
              </a:defRPr>
            </a:pPr>
            <a:endParaRPr lang="ru-RU"/>
          </a:p>
        </c:txPr>
        <c:crossAx val="71649152"/>
        <c:crosses val="autoZero"/>
        <c:auto val="1"/>
        <c:lblAlgn val="ctr"/>
        <c:lblOffset val="100"/>
        <c:noMultiLvlLbl val="0"/>
      </c:catAx>
      <c:valAx>
        <c:axId val="71649152"/>
        <c:scaling>
          <c:orientation val="minMax"/>
        </c:scaling>
        <c:delete val="1"/>
        <c:axPos val="l"/>
        <c:majorGridlines/>
        <c:numFmt formatCode="General" sourceLinked="1"/>
        <c:majorTickMark val="out"/>
        <c:minorTickMark val="none"/>
        <c:tickLblPos val="nextTo"/>
        <c:crossAx val="71647616"/>
        <c:crosses val="autoZero"/>
        <c:crossBetween val="between"/>
      </c:valAx>
    </c:plotArea>
    <c:legend>
      <c:legendPos val="r"/>
      <c:legendEntry>
        <c:idx val="0"/>
        <c:txPr>
          <a:bodyPr/>
          <a:lstStyle/>
          <a:p>
            <a:pPr>
              <a:defRPr sz="900"/>
            </a:pPr>
            <a:endParaRPr lang="ru-RU"/>
          </a:p>
        </c:txPr>
      </c:legendEntry>
      <c:legendEntry>
        <c:idx val="1"/>
        <c:txPr>
          <a:bodyPr/>
          <a:lstStyle/>
          <a:p>
            <a:pPr>
              <a:defRPr sz="900"/>
            </a:pPr>
            <a:endParaRPr lang="ru-RU"/>
          </a:p>
        </c:txPr>
      </c:legendEntry>
      <c:layout>
        <c:manualLayout>
          <c:xMode val="edge"/>
          <c:yMode val="edge"/>
          <c:x val="0.86425049410943144"/>
          <c:y val="4.9878338664710682E-3"/>
          <c:w val="0.13214206358023711"/>
          <c:h val="0.96579579032519514"/>
        </c:manualLayout>
      </c:layout>
      <c:overlay val="0"/>
      <c:txPr>
        <a:bodyPr/>
        <a:lstStyle/>
        <a:p>
          <a:pPr>
            <a:defRPr sz="90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731042022408345E-2"/>
          <c:y val="3.9627608776950471E-2"/>
          <c:w val="0.76375734162123898"/>
          <c:h val="0.86097965462947057"/>
        </c:manualLayout>
      </c:layout>
      <c:barChart>
        <c:barDir val="col"/>
        <c:grouping val="clustered"/>
        <c:varyColors val="0"/>
        <c:ser>
          <c:idx val="0"/>
          <c:order val="0"/>
          <c:tx>
            <c:strRef>
              <c:f>Лист1!$B$1</c:f>
              <c:strCache>
                <c:ptCount val="1"/>
                <c:pt idx="0">
                  <c:v>Дотация</c:v>
                </c:pt>
              </c:strCache>
            </c:strRef>
          </c:tx>
          <c:invertIfNegative val="0"/>
          <c:dLbls>
            <c:spPr>
              <a:solidFill>
                <a:schemeClr val="accent1"/>
              </a:solidFill>
            </c:spPr>
            <c:txPr>
              <a:bodyPr/>
              <a:lstStyle/>
              <a:p>
                <a:pPr>
                  <a:defRPr sz="1200">
                    <a:solidFill>
                      <a:schemeClr val="bg1"/>
                    </a:solidFill>
                  </a:defRPr>
                </a:pPr>
                <a:endParaRPr lang="ru-RU"/>
              </a:p>
            </c:txPr>
            <c:showLegendKey val="0"/>
            <c:showVal val="1"/>
            <c:showCatName val="0"/>
            <c:showSerName val="0"/>
            <c:showPercent val="0"/>
            <c:showBubbleSize val="0"/>
            <c:showLeaderLines val="0"/>
          </c:dLbls>
          <c:cat>
            <c:numRef>
              <c:f>Лист1!$A$2:$A$6</c:f>
              <c:numCache>
                <c:formatCode>General</c:formatCode>
                <c:ptCount val="5"/>
                <c:pt idx="0">
                  <c:v>2016</c:v>
                </c:pt>
                <c:pt idx="1">
                  <c:v>2017</c:v>
                </c:pt>
                <c:pt idx="2">
                  <c:v>2018</c:v>
                </c:pt>
                <c:pt idx="3">
                  <c:v>2019</c:v>
                </c:pt>
                <c:pt idx="4">
                  <c:v>2020</c:v>
                </c:pt>
              </c:numCache>
            </c:numRef>
          </c:cat>
          <c:val>
            <c:numRef>
              <c:f>Лист1!$B$2:$B$6</c:f>
              <c:numCache>
                <c:formatCode>General</c:formatCode>
                <c:ptCount val="5"/>
                <c:pt idx="0">
                  <c:v>5244</c:v>
                </c:pt>
                <c:pt idx="1">
                  <c:v>5275.5</c:v>
                </c:pt>
                <c:pt idx="2">
                  <c:v>4993.2</c:v>
                </c:pt>
                <c:pt idx="3">
                  <c:v>4801.3999999999996</c:v>
                </c:pt>
                <c:pt idx="4">
                  <c:v>4177.8</c:v>
                </c:pt>
              </c:numCache>
            </c:numRef>
          </c:val>
        </c:ser>
        <c:ser>
          <c:idx val="1"/>
          <c:order val="1"/>
          <c:tx>
            <c:strRef>
              <c:f>Лист1!$C$1</c:f>
              <c:strCache>
                <c:ptCount val="1"/>
                <c:pt idx="0">
                  <c:v>Субсидии</c:v>
                </c:pt>
              </c:strCache>
            </c:strRef>
          </c:tx>
          <c:invertIfNegative val="0"/>
          <c:dLbls>
            <c:dLbl>
              <c:idx val="3"/>
              <c:delete val="1"/>
            </c:dLbl>
            <c:dLbl>
              <c:idx val="4"/>
              <c:delete val="1"/>
            </c:dLbl>
            <c:spPr>
              <a:solidFill>
                <a:schemeClr val="accent2"/>
              </a:solidFill>
            </c:spPr>
            <c:txPr>
              <a:bodyPr/>
              <a:lstStyle/>
              <a:p>
                <a:pPr>
                  <a:defRPr sz="1000"/>
                </a:pPr>
                <a:endParaRPr lang="ru-RU"/>
              </a:p>
            </c:txPr>
            <c:showLegendKey val="0"/>
            <c:showVal val="1"/>
            <c:showCatName val="0"/>
            <c:showSerName val="0"/>
            <c:showPercent val="0"/>
            <c:showBubbleSize val="0"/>
            <c:showLeaderLines val="0"/>
          </c:dLbls>
          <c:cat>
            <c:numRef>
              <c:f>Лист1!$A$2:$A$6</c:f>
              <c:numCache>
                <c:formatCode>General</c:formatCode>
                <c:ptCount val="5"/>
                <c:pt idx="0">
                  <c:v>2016</c:v>
                </c:pt>
                <c:pt idx="1">
                  <c:v>2017</c:v>
                </c:pt>
                <c:pt idx="2">
                  <c:v>2018</c:v>
                </c:pt>
                <c:pt idx="3">
                  <c:v>2019</c:v>
                </c:pt>
                <c:pt idx="4">
                  <c:v>2020</c:v>
                </c:pt>
              </c:numCache>
            </c:numRef>
          </c:cat>
          <c:val>
            <c:numRef>
              <c:f>Лист1!$C$2:$C$6</c:f>
              <c:numCache>
                <c:formatCode>General</c:formatCode>
                <c:ptCount val="5"/>
                <c:pt idx="0">
                  <c:v>3678.1</c:v>
                </c:pt>
                <c:pt idx="1">
                  <c:v>13347.1</c:v>
                </c:pt>
                <c:pt idx="2">
                  <c:v>2723</c:v>
                </c:pt>
                <c:pt idx="3">
                  <c:v>0</c:v>
                </c:pt>
                <c:pt idx="4">
                  <c:v>0</c:v>
                </c:pt>
              </c:numCache>
            </c:numRef>
          </c:val>
        </c:ser>
        <c:ser>
          <c:idx val="2"/>
          <c:order val="2"/>
          <c:tx>
            <c:strRef>
              <c:f>Лист1!$D$1</c:f>
              <c:strCache>
                <c:ptCount val="1"/>
                <c:pt idx="0">
                  <c:v>Субвенции</c:v>
                </c:pt>
              </c:strCache>
            </c:strRef>
          </c:tx>
          <c:invertIfNegative val="0"/>
          <c:dLbls>
            <c:dLbl>
              <c:idx val="0"/>
              <c:layout>
                <c:manualLayout>
                  <c:x val="2.0749328505982968E-2"/>
                  <c:y val="0"/>
                </c:manualLayout>
              </c:layout>
              <c:showLegendKey val="0"/>
              <c:showVal val="1"/>
              <c:showCatName val="0"/>
              <c:showSerName val="0"/>
              <c:showPercent val="0"/>
              <c:showBubbleSize val="0"/>
            </c:dLbl>
            <c:dLbl>
              <c:idx val="1"/>
              <c:layout>
                <c:manualLayout>
                  <c:x val="2.964189786568994E-2"/>
                  <c:y val="-5.0959728171983193E-3"/>
                </c:manualLayout>
              </c:layout>
              <c:showLegendKey val="0"/>
              <c:showVal val="1"/>
              <c:showCatName val="0"/>
              <c:showSerName val="0"/>
              <c:showPercent val="0"/>
              <c:showBubbleSize val="0"/>
            </c:dLbl>
            <c:dLbl>
              <c:idx val="2"/>
              <c:layout>
                <c:manualLayout>
                  <c:x val="2.0749328505982996E-2"/>
                  <c:y val="-5.0959728171984129E-3"/>
                </c:manualLayout>
              </c:layout>
              <c:showLegendKey val="0"/>
              <c:showVal val="1"/>
              <c:showCatName val="0"/>
              <c:showSerName val="0"/>
              <c:showPercent val="0"/>
              <c:showBubbleSize val="0"/>
            </c:dLbl>
            <c:dLbl>
              <c:idx val="3"/>
              <c:layout>
                <c:manualLayout>
                  <c:x val="1.9267233612698494E-2"/>
                  <c:y val="-5.0959728171984129E-3"/>
                </c:manualLayout>
              </c:layout>
              <c:showLegendKey val="0"/>
              <c:showVal val="1"/>
              <c:showCatName val="0"/>
              <c:showSerName val="0"/>
              <c:showPercent val="0"/>
              <c:showBubbleSize val="0"/>
            </c:dLbl>
            <c:dLbl>
              <c:idx val="4"/>
              <c:layout>
                <c:manualLayout>
                  <c:x val="1.6303043826129498E-2"/>
                  <c:y val="-5.0959728171984129E-3"/>
                </c:manualLayout>
              </c:layout>
              <c:showLegendKey val="0"/>
              <c:showVal val="1"/>
              <c:showCatName val="0"/>
              <c:showSerName val="0"/>
              <c:showPercent val="0"/>
              <c:showBubbleSize val="0"/>
            </c:dLbl>
            <c:spPr>
              <a:solidFill>
                <a:schemeClr val="accent3">
                  <a:lumMod val="75000"/>
                </a:schemeClr>
              </a:solidFill>
            </c:spPr>
            <c:txPr>
              <a:bodyPr/>
              <a:lstStyle/>
              <a:p>
                <a:pPr>
                  <a:defRPr sz="1200"/>
                </a:pPr>
                <a:endParaRPr lang="ru-RU"/>
              </a:p>
            </c:txPr>
            <c:showLegendKey val="0"/>
            <c:showVal val="1"/>
            <c:showCatName val="0"/>
            <c:showSerName val="0"/>
            <c:showPercent val="0"/>
            <c:showBubbleSize val="0"/>
            <c:showLeaderLines val="0"/>
          </c:dLbls>
          <c:cat>
            <c:numRef>
              <c:f>Лист1!$A$2:$A$6</c:f>
              <c:numCache>
                <c:formatCode>General</c:formatCode>
                <c:ptCount val="5"/>
                <c:pt idx="0">
                  <c:v>2016</c:v>
                </c:pt>
                <c:pt idx="1">
                  <c:v>2017</c:v>
                </c:pt>
                <c:pt idx="2">
                  <c:v>2018</c:v>
                </c:pt>
                <c:pt idx="3">
                  <c:v>2019</c:v>
                </c:pt>
                <c:pt idx="4">
                  <c:v>2020</c:v>
                </c:pt>
              </c:numCache>
            </c:numRef>
          </c:cat>
          <c:val>
            <c:numRef>
              <c:f>Лист1!$D$2:$D$6</c:f>
              <c:numCache>
                <c:formatCode>General</c:formatCode>
                <c:ptCount val="5"/>
                <c:pt idx="0">
                  <c:v>15.4</c:v>
                </c:pt>
                <c:pt idx="1">
                  <c:v>138.69999999999999</c:v>
                </c:pt>
                <c:pt idx="2">
                  <c:v>151.4</c:v>
                </c:pt>
                <c:pt idx="3">
                  <c:v>153</c:v>
                </c:pt>
                <c:pt idx="4">
                  <c:v>1423</c:v>
                </c:pt>
              </c:numCache>
            </c:numRef>
          </c:val>
        </c:ser>
        <c:ser>
          <c:idx val="3"/>
          <c:order val="3"/>
          <c:tx>
            <c:strRef>
              <c:f>Лист1!$E$1</c:f>
              <c:strCache>
                <c:ptCount val="1"/>
                <c:pt idx="0">
                  <c:v>Иные межбюджетные трансферты</c:v>
                </c:pt>
              </c:strCache>
            </c:strRef>
          </c:tx>
          <c:invertIfNegative val="0"/>
          <c:cat>
            <c:numRef>
              <c:f>Лист1!$A$2:$A$6</c:f>
              <c:numCache>
                <c:formatCode>General</c:formatCode>
                <c:ptCount val="5"/>
                <c:pt idx="0">
                  <c:v>2016</c:v>
                </c:pt>
                <c:pt idx="1">
                  <c:v>2017</c:v>
                </c:pt>
                <c:pt idx="2">
                  <c:v>2018</c:v>
                </c:pt>
                <c:pt idx="3">
                  <c:v>2019</c:v>
                </c:pt>
                <c:pt idx="4">
                  <c:v>2020</c:v>
                </c:pt>
              </c:numCache>
            </c:numRef>
          </c:cat>
          <c:val>
            <c:numRef>
              <c:f>Лист1!$E$2:$E$6</c:f>
              <c:numCache>
                <c:formatCode>General</c:formatCode>
                <c:ptCount val="5"/>
                <c:pt idx="0">
                  <c:v>31.8</c:v>
                </c:pt>
              </c:numCache>
            </c:numRef>
          </c:val>
        </c:ser>
        <c:ser>
          <c:idx val="4"/>
          <c:order val="4"/>
          <c:tx>
            <c:strRef>
              <c:f>Лист1!$F$1</c:f>
              <c:strCache>
                <c:ptCount val="1"/>
                <c:pt idx="0">
                  <c:v>Прочие безвозмездные поступления</c:v>
                </c:pt>
              </c:strCache>
            </c:strRef>
          </c:tx>
          <c:invertIfNegative val="0"/>
          <c:cat>
            <c:numRef>
              <c:f>Лист1!$A$2:$A$6</c:f>
              <c:numCache>
                <c:formatCode>General</c:formatCode>
                <c:ptCount val="5"/>
                <c:pt idx="0">
                  <c:v>2016</c:v>
                </c:pt>
                <c:pt idx="1">
                  <c:v>2017</c:v>
                </c:pt>
                <c:pt idx="2">
                  <c:v>2018</c:v>
                </c:pt>
                <c:pt idx="3">
                  <c:v>2019</c:v>
                </c:pt>
                <c:pt idx="4">
                  <c:v>2020</c:v>
                </c:pt>
              </c:numCache>
            </c:numRef>
          </c:cat>
          <c:val>
            <c:numRef>
              <c:f>Лист1!$F$2:$F$6</c:f>
              <c:numCache>
                <c:formatCode>General</c:formatCode>
                <c:ptCount val="5"/>
                <c:pt idx="0">
                  <c:v>2</c:v>
                </c:pt>
              </c:numCache>
            </c:numRef>
          </c:val>
        </c:ser>
        <c:dLbls>
          <c:showLegendKey val="0"/>
          <c:showVal val="0"/>
          <c:showCatName val="0"/>
          <c:showSerName val="0"/>
          <c:showPercent val="0"/>
          <c:showBubbleSize val="0"/>
        </c:dLbls>
        <c:gapWidth val="150"/>
        <c:axId val="99081600"/>
        <c:axId val="51184768"/>
      </c:barChart>
      <c:catAx>
        <c:axId val="99081600"/>
        <c:scaling>
          <c:orientation val="minMax"/>
        </c:scaling>
        <c:delete val="0"/>
        <c:axPos val="b"/>
        <c:numFmt formatCode="General" sourceLinked="1"/>
        <c:majorTickMark val="out"/>
        <c:minorTickMark val="none"/>
        <c:tickLblPos val="nextTo"/>
        <c:spPr>
          <a:noFill/>
          <a:ln w="9525" cap="flat" cmpd="sng" algn="ctr">
            <a:solidFill>
              <a:schemeClr val="accent6">
                <a:shade val="95000"/>
                <a:satMod val="105000"/>
              </a:schemeClr>
            </a:solidFill>
            <a:prstDash val="solid"/>
          </a:ln>
          <a:effectLst/>
        </c:spPr>
        <c:txPr>
          <a:bodyPr/>
          <a:lstStyle/>
          <a:p>
            <a:pPr>
              <a:defRPr>
                <a:solidFill>
                  <a:schemeClr val="tx1"/>
                </a:solidFill>
                <a:latin typeface="+mn-lt"/>
                <a:ea typeface="+mn-ea"/>
                <a:cs typeface="+mn-cs"/>
              </a:defRPr>
            </a:pPr>
            <a:endParaRPr lang="ru-RU"/>
          </a:p>
        </c:txPr>
        <c:crossAx val="51184768"/>
        <c:crosses val="autoZero"/>
        <c:auto val="1"/>
        <c:lblAlgn val="ctr"/>
        <c:lblOffset val="100"/>
        <c:noMultiLvlLbl val="0"/>
      </c:catAx>
      <c:valAx>
        <c:axId val="51184768"/>
        <c:scaling>
          <c:orientation val="minMax"/>
        </c:scaling>
        <c:delete val="1"/>
        <c:axPos val="l"/>
        <c:majorGridlines/>
        <c:numFmt formatCode="General" sourceLinked="1"/>
        <c:majorTickMark val="out"/>
        <c:minorTickMark val="none"/>
        <c:tickLblPos val="nextTo"/>
        <c:crossAx val="99081600"/>
        <c:crosses val="autoZero"/>
        <c:crossBetween val="between"/>
      </c:valAx>
    </c:plotArea>
    <c:legend>
      <c:legendPos val="r"/>
      <c:legendEntry>
        <c:idx val="0"/>
        <c:txPr>
          <a:bodyPr/>
          <a:lstStyle/>
          <a:p>
            <a:pPr>
              <a:defRPr sz="1050"/>
            </a:pPr>
            <a:endParaRPr lang="ru-RU"/>
          </a:p>
        </c:txPr>
      </c:legendEntry>
      <c:legendEntry>
        <c:idx val="1"/>
        <c:txPr>
          <a:bodyPr/>
          <a:lstStyle/>
          <a:p>
            <a:pPr>
              <a:defRPr sz="1050"/>
            </a:pPr>
            <a:endParaRPr lang="ru-RU"/>
          </a:p>
        </c:txPr>
      </c:legendEntry>
      <c:layout>
        <c:manualLayout>
          <c:xMode val="edge"/>
          <c:yMode val="edge"/>
          <c:x val="0.88203563282884545"/>
          <c:y val="4.5755616404056877E-2"/>
          <c:w val="0.11796436717115465"/>
          <c:h val="0.88216907073531281"/>
        </c:manualLayout>
      </c:layout>
      <c:overlay val="0"/>
      <c:txPr>
        <a:bodyPr/>
        <a:lstStyle/>
        <a:p>
          <a:pPr>
            <a:defRPr sz="1050"/>
          </a:pPr>
          <a:endParaRPr lang="ru-RU"/>
        </a:p>
      </c:txPr>
    </c:legend>
    <c:plotVisOnly val="1"/>
    <c:dispBlanksAs val="gap"/>
    <c:showDLblsOverMax val="0"/>
  </c:chart>
  <c:txPr>
    <a:bodyPr/>
    <a:lstStyle/>
    <a:p>
      <a:pPr>
        <a:defRPr sz="1800"/>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400"/>
          </a:pPr>
          <a:endParaRPr lang="ru-RU"/>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2016</c:v>
                </c:pt>
              </c:strCache>
            </c:strRef>
          </c:tx>
          <c:explosion val="25"/>
          <c:dLbls>
            <c:dLbl>
              <c:idx val="0"/>
              <c:layout>
                <c:manualLayout>
                  <c:x val="7.9625701310965455E-2"/>
                  <c:y val="1.6808616246940303E-2"/>
                </c:manualLayout>
              </c:layout>
              <c:spPr/>
              <c:txPr>
                <a:bodyPr/>
                <a:lstStyle/>
                <a:p>
                  <a:pPr>
                    <a:defRPr sz="800"/>
                  </a:pPr>
                  <a:endParaRPr lang="ru-RU"/>
                </a:p>
              </c:txPr>
              <c:dLblPos val="bestFit"/>
              <c:showLegendKey val="0"/>
              <c:showVal val="1"/>
              <c:showCatName val="0"/>
              <c:showSerName val="0"/>
              <c:showPercent val="1"/>
              <c:showBubbleSize val="0"/>
              <c:separator>
</c:separator>
            </c:dLbl>
            <c:dLbl>
              <c:idx val="1"/>
              <c:layout>
                <c:manualLayout>
                  <c:x val="-3.1222659287856905E-2"/>
                  <c:y val="0.16136558303557674"/>
                </c:manualLayout>
              </c:layout>
              <c:dLblPos val="bestFit"/>
              <c:showLegendKey val="0"/>
              <c:showVal val="1"/>
              <c:showCatName val="0"/>
              <c:showSerName val="0"/>
              <c:showPercent val="1"/>
              <c:showBubbleSize val="0"/>
              <c:separator>
</c:separator>
            </c:dLbl>
            <c:dLbl>
              <c:idx val="2"/>
              <c:layout>
                <c:manualLayout>
                  <c:x val="-2.7352429591156538E-2"/>
                  <c:y val="-6.4513889137766053E-2"/>
                </c:manualLayout>
              </c:layout>
              <c:dLblPos val="bestFit"/>
              <c:showLegendKey val="0"/>
              <c:showVal val="1"/>
              <c:showCatName val="0"/>
              <c:showSerName val="0"/>
              <c:showPercent val="1"/>
              <c:showBubbleSize val="0"/>
              <c:separator>
</c:separator>
            </c:dLbl>
            <c:txPr>
              <a:bodyPr/>
              <a:lstStyle/>
              <a:p>
                <a:pPr>
                  <a:defRPr sz="1000"/>
                </a:pPr>
                <a:endParaRPr lang="ru-RU"/>
              </a:p>
            </c:txPr>
            <c:dLblPos val="bestFit"/>
            <c:showLegendKey val="0"/>
            <c:showVal val="1"/>
            <c:showCatName val="0"/>
            <c:showSerName val="0"/>
            <c:showPercent val="1"/>
            <c:showBubbleSize val="0"/>
            <c:separator>
</c:separator>
            <c:showLeaderLines val="1"/>
          </c:dLbls>
          <c:cat>
            <c:strRef>
              <c:f>Лист1!$A$2:$A$4</c:f>
              <c:strCache>
                <c:ptCount val="3"/>
                <c:pt idx="0">
                  <c:v>Кв. 1</c:v>
                </c:pt>
                <c:pt idx="1">
                  <c:v>Кв. 2</c:v>
                </c:pt>
                <c:pt idx="2">
                  <c:v>Кв. 3</c:v>
                </c:pt>
              </c:strCache>
            </c:strRef>
          </c:cat>
          <c:val>
            <c:numRef>
              <c:f>Лист1!$B$2:$B$4</c:f>
              <c:numCache>
                <c:formatCode>General</c:formatCode>
                <c:ptCount val="3"/>
                <c:pt idx="0">
                  <c:v>20044.599999999999</c:v>
                </c:pt>
                <c:pt idx="1">
                  <c:v>1190.5</c:v>
                </c:pt>
                <c:pt idx="2">
                  <c:v>2777.1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400"/>
          </a:pPr>
          <a:endParaRPr lang="ru-RU"/>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2017</c:v>
                </c:pt>
              </c:strCache>
            </c:strRef>
          </c:tx>
          <c:explosion val="25"/>
          <c:dLbls>
            <c:dLbl>
              <c:idx val="0"/>
              <c:layout>
                <c:manualLayout>
                  <c:x val="4.67235997802046E-2"/>
                  <c:y val="-3.3369903344072881E-2"/>
                </c:manualLayout>
              </c:layout>
              <c:spPr/>
              <c:txPr>
                <a:bodyPr/>
                <a:lstStyle/>
                <a:p>
                  <a:pPr>
                    <a:defRPr sz="900"/>
                  </a:pPr>
                  <a:endParaRPr lang="ru-RU"/>
                </a:p>
              </c:txPr>
              <c:dLblPos val="bestFit"/>
              <c:showLegendKey val="0"/>
              <c:showVal val="1"/>
              <c:showCatName val="0"/>
              <c:showSerName val="0"/>
              <c:showPercent val="1"/>
              <c:showBubbleSize val="0"/>
            </c:dLbl>
            <c:txPr>
              <a:bodyPr/>
              <a:lstStyle/>
              <a:p>
                <a:pPr>
                  <a:defRPr sz="1000"/>
                </a:pPr>
                <a:endParaRPr lang="ru-RU"/>
              </a:p>
            </c:txPr>
            <c:dLblPos val="bestFit"/>
            <c:showLegendKey val="0"/>
            <c:showVal val="1"/>
            <c:showCatName val="0"/>
            <c:showSerName val="0"/>
            <c:showPercent val="1"/>
            <c:showBubbleSize val="0"/>
            <c:showLeaderLines val="1"/>
          </c:dLbls>
          <c:cat>
            <c:strRef>
              <c:f>Лист1!$A$2:$A$4</c:f>
              <c:strCache>
                <c:ptCount val="3"/>
                <c:pt idx="0">
                  <c:v>Кв. 1</c:v>
                </c:pt>
                <c:pt idx="1">
                  <c:v>Кв. 2</c:v>
                </c:pt>
                <c:pt idx="2">
                  <c:v>Кв. 3</c:v>
                </c:pt>
              </c:strCache>
            </c:strRef>
          </c:cat>
          <c:val>
            <c:numRef>
              <c:f>Лист1!$B$2:$B$4</c:f>
              <c:numCache>
                <c:formatCode>General</c:formatCode>
                <c:ptCount val="3"/>
                <c:pt idx="0">
                  <c:v>17320.5</c:v>
                </c:pt>
                <c:pt idx="1">
                  <c:v>909.3</c:v>
                </c:pt>
                <c:pt idx="2">
                  <c:v>2170</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400"/>
          </a:pPr>
          <a:endParaRPr lang="ru-RU"/>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2018</c:v>
                </c:pt>
              </c:strCache>
            </c:strRef>
          </c:tx>
          <c:explosion val="25"/>
          <c:dLbls>
            <c:dLbl>
              <c:idx val="0"/>
              <c:layout>
                <c:manualLayout>
                  <c:x val="2.7518872172097836E-2"/>
                  <c:y val="5.0935312743028455E-2"/>
                </c:manualLayout>
              </c:layout>
              <c:showLegendKey val="0"/>
              <c:showVal val="1"/>
              <c:showCatName val="0"/>
              <c:showSerName val="0"/>
              <c:showPercent val="1"/>
              <c:showBubbleSize val="0"/>
            </c:dLbl>
            <c:dLbl>
              <c:idx val="1"/>
              <c:layout>
                <c:manualLayout>
                  <c:x val="-3.0326308772709459E-2"/>
                  <c:y val="0.13705291425952668"/>
                </c:manualLayout>
              </c:layout>
              <c:showLegendKey val="0"/>
              <c:showVal val="1"/>
              <c:showCatName val="0"/>
              <c:showSerName val="0"/>
              <c:showPercent val="1"/>
              <c:showBubbleSize val="0"/>
            </c:dLbl>
            <c:dLbl>
              <c:idx val="2"/>
              <c:layout>
                <c:manualLayout>
                  <c:x val="4.206769423280454E-3"/>
                  <c:y val="-2.4947314881679814E-2"/>
                </c:manualLayout>
              </c:layout>
              <c:showLegendKey val="0"/>
              <c:showVal val="1"/>
              <c:showCatName val="0"/>
              <c:showSerName val="0"/>
              <c:showPercent val="1"/>
              <c:showBubbleSize val="0"/>
            </c:dLbl>
            <c:txPr>
              <a:bodyPr/>
              <a:lstStyle/>
              <a:p>
                <a:pPr>
                  <a:defRPr sz="900"/>
                </a:pPr>
                <a:endParaRPr lang="ru-RU"/>
              </a:p>
            </c:txPr>
            <c:showLegendKey val="0"/>
            <c:showVal val="1"/>
            <c:showCatName val="0"/>
            <c:showSerName val="0"/>
            <c:showPercent val="1"/>
            <c:showBubbleSize val="0"/>
            <c:showLeaderLines val="1"/>
          </c:dLbls>
          <c:cat>
            <c:strRef>
              <c:f>Лист1!$A$2:$A$4</c:f>
              <c:strCache>
                <c:ptCount val="3"/>
                <c:pt idx="0">
                  <c:v>Кв. 1</c:v>
                </c:pt>
                <c:pt idx="1">
                  <c:v>Кв. 2</c:v>
                </c:pt>
                <c:pt idx="2">
                  <c:v>Кв. 3</c:v>
                </c:pt>
              </c:strCache>
            </c:strRef>
          </c:cat>
          <c:val>
            <c:numRef>
              <c:f>Лист1!$B$2:$B$4</c:f>
              <c:numCache>
                <c:formatCode>General</c:formatCode>
                <c:ptCount val="3"/>
                <c:pt idx="0">
                  <c:v>17374.3</c:v>
                </c:pt>
                <c:pt idx="1">
                  <c:v>846.9</c:v>
                </c:pt>
                <c:pt idx="2">
                  <c:v>2980</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400"/>
          </a:pPr>
          <a:endParaRPr lang="ru-RU"/>
        </a:p>
      </c:txPr>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Лист1!$B$1</c:f>
              <c:strCache>
                <c:ptCount val="1"/>
                <c:pt idx="0">
                  <c:v>2019</c:v>
                </c:pt>
              </c:strCache>
            </c:strRef>
          </c:tx>
          <c:explosion val="22"/>
          <c:dLbls>
            <c:dLbl>
              <c:idx val="0"/>
              <c:layout>
                <c:manualLayout>
                  <c:x val="-0.1470638567040938"/>
                  <c:y val="0.10651452316850879"/>
                </c:manualLayout>
              </c:layout>
              <c:spPr/>
              <c:txPr>
                <a:bodyPr/>
                <a:lstStyle/>
                <a:p>
                  <a:pPr>
                    <a:defRPr sz="800"/>
                  </a:pPr>
                  <a:endParaRPr lang="ru-RU"/>
                </a:p>
              </c:txPr>
              <c:showLegendKey val="0"/>
              <c:showVal val="1"/>
              <c:showCatName val="0"/>
              <c:showSerName val="0"/>
              <c:showPercent val="1"/>
              <c:showBubbleSize val="0"/>
            </c:dLbl>
            <c:txPr>
              <a:bodyPr/>
              <a:lstStyle/>
              <a:p>
                <a:pPr>
                  <a:defRPr sz="900"/>
                </a:pPr>
                <a:endParaRPr lang="ru-RU"/>
              </a:p>
            </c:txPr>
            <c:showLegendKey val="0"/>
            <c:showVal val="1"/>
            <c:showCatName val="0"/>
            <c:showSerName val="0"/>
            <c:showPercent val="1"/>
            <c:showBubbleSize val="0"/>
            <c:showLeaderLines val="1"/>
          </c:dLbls>
          <c:cat>
            <c:strRef>
              <c:f>Лист1!$A$2:$A$4</c:f>
              <c:strCache>
                <c:ptCount val="3"/>
                <c:pt idx="0">
                  <c:v>Кв. 1</c:v>
                </c:pt>
                <c:pt idx="1">
                  <c:v>Кв. 2</c:v>
                </c:pt>
                <c:pt idx="2">
                  <c:v>Кв. 3</c:v>
                </c:pt>
              </c:strCache>
            </c:strRef>
          </c:cat>
          <c:val>
            <c:numRef>
              <c:f>Лист1!$B$2:$B$4</c:f>
              <c:numCache>
                <c:formatCode>General</c:formatCode>
                <c:ptCount val="3"/>
                <c:pt idx="0">
                  <c:v>17253.8</c:v>
                </c:pt>
                <c:pt idx="1">
                  <c:v>953.4</c:v>
                </c:pt>
                <c:pt idx="2">
                  <c:v>2980</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400"/>
          </a:pPr>
          <a:endParaRPr lang="ru-RU"/>
        </a:p>
      </c:tx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3.0313472114209532E-2"/>
          <c:y val="0.28811969978968194"/>
          <c:w val="0.47035952461738484"/>
          <c:h val="0.64973683554979844"/>
        </c:manualLayout>
      </c:layout>
      <c:pie3DChart>
        <c:varyColors val="1"/>
        <c:ser>
          <c:idx val="0"/>
          <c:order val="0"/>
          <c:tx>
            <c:strRef>
              <c:f>Лист1!$B$1</c:f>
              <c:strCache>
                <c:ptCount val="1"/>
                <c:pt idx="0">
                  <c:v>2020</c:v>
                </c:pt>
              </c:strCache>
            </c:strRef>
          </c:tx>
          <c:explosion val="25"/>
          <c:dLbls>
            <c:dLbl>
              <c:idx val="0"/>
              <c:layout>
                <c:manualLayout>
                  <c:x val="7.7085935646789991E-2"/>
                  <c:y val="-2.7471681796991596E-2"/>
                </c:manualLayout>
              </c:layout>
              <c:showLegendKey val="0"/>
              <c:showVal val="1"/>
              <c:showCatName val="0"/>
              <c:showSerName val="0"/>
              <c:showPercent val="1"/>
              <c:showBubbleSize val="0"/>
            </c:dLbl>
            <c:dLbl>
              <c:idx val="1"/>
              <c:layout>
                <c:manualLayout>
                  <c:x val="1.1166082897696052E-2"/>
                  <c:y val="-0.10954598349483813"/>
                </c:manualLayout>
              </c:layout>
              <c:showLegendKey val="0"/>
              <c:showVal val="1"/>
              <c:showCatName val="0"/>
              <c:showSerName val="0"/>
              <c:showPercent val="1"/>
              <c:showBubbleSize val="0"/>
            </c:dLbl>
            <c:dLbl>
              <c:idx val="2"/>
              <c:layout>
                <c:manualLayout>
                  <c:x val="9.1999068421827007E-2"/>
                  <c:y val="-0.13788642825877304"/>
                </c:manualLayout>
              </c:layout>
              <c:showLegendKey val="0"/>
              <c:showVal val="1"/>
              <c:showCatName val="0"/>
              <c:showSerName val="0"/>
              <c:showPercent val="1"/>
              <c:showBubbleSize val="0"/>
            </c:dLbl>
            <c:txPr>
              <a:bodyPr/>
              <a:lstStyle/>
              <a:p>
                <a:pPr>
                  <a:defRPr sz="900"/>
                </a:pPr>
                <a:endParaRPr lang="ru-RU"/>
              </a:p>
            </c:txPr>
            <c:showLegendKey val="0"/>
            <c:showVal val="1"/>
            <c:showCatName val="0"/>
            <c:showSerName val="0"/>
            <c:showPercent val="1"/>
            <c:showBubbleSize val="0"/>
            <c:showLeaderLines val="1"/>
          </c:dLbls>
          <c:cat>
            <c:strRef>
              <c:f>Лист1!$A$2:$A$4</c:f>
              <c:strCache>
                <c:ptCount val="3"/>
                <c:pt idx="0">
                  <c:v>НДФЛ</c:v>
                </c:pt>
                <c:pt idx="1">
                  <c:v>Акцизы на нефтепродукты</c:v>
                </c:pt>
                <c:pt idx="2">
                  <c:v>Налоги на имущество</c:v>
                </c:pt>
              </c:strCache>
            </c:strRef>
          </c:cat>
          <c:val>
            <c:numRef>
              <c:f>Лист1!$B$2:$B$4</c:f>
              <c:numCache>
                <c:formatCode>General</c:formatCode>
                <c:ptCount val="3"/>
                <c:pt idx="0">
                  <c:v>18200</c:v>
                </c:pt>
                <c:pt idx="1">
                  <c:v>953.3</c:v>
                </c:pt>
                <c:pt idx="2">
                  <c:v>2980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59362436291800913"/>
          <c:y val="0.21316275982818689"/>
          <c:w val="0.38984101592878567"/>
          <c:h val="0.57367448034362623"/>
        </c:manualLayout>
      </c:layout>
      <c:overlay val="0"/>
      <c:txPr>
        <a:bodyPr/>
        <a:lstStyle/>
        <a:p>
          <a:pPr>
            <a:defRPr sz="1200"/>
          </a:pPr>
          <a:endParaRPr lang="ru-RU"/>
        </a:p>
      </c:txPr>
    </c:legend>
    <c:plotVisOnly val="1"/>
    <c:dispBlanksAs val="gap"/>
    <c:showDLblsOverMax val="0"/>
  </c:chart>
  <c:txPr>
    <a:bodyPr/>
    <a:lstStyle/>
    <a:p>
      <a:pPr>
        <a:defRPr sz="1800"/>
      </a:pPr>
      <a:endParaRPr lang="ru-R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432890-DB5A-43F7-8F61-F87CEE7DB245}" type="datetimeFigureOut">
              <a:rPr lang="ru-RU" smtClean="0"/>
              <a:t>08.02.2018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747A58-C418-49D4-83AC-90FC05B06873}" type="slidenum">
              <a:rPr lang="ru-RU" smtClean="0"/>
              <a:t>‹#›</a:t>
            </a:fld>
            <a:endParaRPr lang="ru-RU"/>
          </a:p>
        </p:txBody>
      </p:sp>
    </p:spTree>
    <p:extLst>
      <p:ext uri="{BB962C8B-B14F-4D97-AF65-F5344CB8AC3E}">
        <p14:creationId xmlns:p14="http://schemas.microsoft.com/office/powerpoint/2010/main" val="2960275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747A58-C418-49D4-83AC-90FC05B06873}" type="slidenum">
              <a:rPr lang="ru-RU" smtClean="0"/>
              <a:t>7</a:t>
            </a:fld>
            <a:endParaRPr lang="ru-RU"/>
          </a:p>
        </p:txBody>
      </p:sp>
    </p:spTree>
    <p:extLst>
      <p:ext uri="{BB962C8B-B14F-4D97-AF65-F5344CB8AC3E}">
        <p14:creationId xmlns:p14="http://schemas.microsoft.com/office/powerpoint/2010/main" val="2716291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747A58-C418-49D4-83AC-90FC05B06873}" type="slidenum">
              <a:rPr lang="ru-RU" smtClean="0"/>
              <a:t>11</a:t>
            </a:fld>
            <a:endParaRPr lang="ru-RU"/>
          </a:p>
        </p:txBody>
      </p:sp>
    </p:spTree>
    <p:extLst>
      <p:ext uri="{BB962C8B-B14F-4D97-AF65-F5344CB8AC3E}">
        <p14:creationId xmlns:p14="http://schemas.microsoft.com/office/powerpoint/2010/main" val="350178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747A58-C418-49D4-83AC-90FC05B06873}" type="slidenum">
              <a:rPr lang="ru-RU" smtClean="0"/>
              <a:t>16</a:t>
            </a:fld>
            <a:endParaRPr lang="ru-RU"/>
          </a:p>
        </p:txBody>
      </p:sp>
    </p:spTree>
    <p:extLst>
      <p:ext uri="{BB962C8B-B14F-4D97-AF65-F5344CB8AC3E}">
        <p14:creationId xmlns:p14="http://schemas.microsoft.com/office/powerpoint/2010/main" val="1496764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6747A58-C418-49D4-83AC-90FC05B06873}" type="slidenum">
              <a:rPr lang="ru-RU" smtClean="0"/>
              <a:t>19</a:t>
            </a:fld>
            <a:endParaRPr lang="ru-RU"/>
          </a:p>
        </p:txBody>
      </p:sp>
    </p:spTree>
    <p:extLst>
      <p:ext uri="{BB962C8B-B14F-4D97-AF65-F5344CB8AC3E}">
        <p14:creationId xmlns:p14="http://schemas.microsoft.com/office/powerpoint/2010/main" val="405418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6747A58-C418-49D4-83AC-90FC05B06873}" type="slidenum">
              <a:rPr lang="ru-RU" smtClean="0"/>
              <a:t>44</a:t>
            </a:fld>
            <a:endParaRPr lang="ru-RU"/>
          </a:p>
        </p:txBody>
      </p:sp>
    </p:spTree>
    <p:extLst>
      <p:ext uri="{BB962C8B-B14F-4D97-AF65-F5344CB8AC3E}">
        <p14:creationId xmlns:p14="http://schemas.microsoft.com/office/powerpoint/2010/main" val="1980996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6930A6A-316B-435A-A761-A682757BF08D}"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2F8AEE3-A5E9-43C2-A4E9-4805BBFB060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012AF3D-C375-41E0-8554-216946F49903}"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cSld name="Заголовок, 2 маленьких объекта и 1 большой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57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half" idx="3"/>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5225"/>
            <a:ext cx="2133600" cy="47625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5225"/>
            <a:ext cx="2895600" cy="47625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5225"/>
            <a:ext cx="2133600" cy="476250"/>
          </a:xfrm>
        </p:spPr>
        <p:txBody>
          <a:bodyPr/>
          <a:lstStyle>
            <a:lvl1pPr>
              <a:defRPr/>
            </a:lvl1pPr>
          </a:lstStyle>
          <a:p>
            <a:fld id="{7A6AA2DF-491D-4D34-90A4-4D67F241B1A0}" type="slidenum">
              <a:rPr lang="ru-RU"/>
              <a:pPr/>
              <a:t>‹#›</a:t>
            </a:fld>
            <a:endParaRPr lang="ru-RU"/>
          </a:p>
        </p:txBody>
      </p:sp>
    </p:spTree>
    <p:extLst>
      <p:ext uri="{BB962C8B-B14F-4D97-AF65-F5344CB8AC3E}">
        <p14:creationId xmlns:p14="http://schemas.microsoft.com/office/powerpoint/2010/main" val="1654835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92100"/>
            <a:ext cx="8229600" cy="13843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050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4038600"/>
            <a:ext cx="4038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245225"/>
            <a:ext cx="2133600" cy="476250"/>
          </a:xfrm>
        </p:spPr>
        <p:txBody>
          <a:bodyPr/>
          <a:lstStyle>
            <a:lvl1pPr>
              <a:defRPr/>
            </a:lvl1pPr>
          </a:lstStyle>
          <a:p>
            <a:endParaRPr lang="ru-RU"/>
          </a:p>
        </p:txBody>
      </p:sp>
      <p:sp>
        <p:nvSpPr>
          <p:cNvPr id="8" name="Нижний колонтитул 7"/>
          <p:cNvSpPr>
            <a:spLocks noGrp="1"/>
          </p:cNvSpPr>
          <p:nvPr>
            <p:ph type="ftr" sz="quarter" idx="11"/>
          </p:nvPr>
        </p:nvSpPr>
        <p:spPr>
          <a:xfrm>
            <a:off x="3124200" y="6245225"/>
            <a:ext cx="2895600" cy="476250"/>
          </a:xfrm>
        </p:spPr>
        <p:txBody>
          <a:bodyPr/>
          <a:lstStyle>
            <a:lvl1pPr>
              <a:defRPr/>
            </a:lvl1pPr>
          </a:lstStyle>
          <a:p>
            <a:endParaRPr lang="ru-RU"/>
          </a:p>
        </p:txBody>
      </p:sp>
      <p:sp>
        <p:nvSpPr>
          <p:cNvPr id="9" name="Номер слайда 8"/>
          <p:cNvSpPr>
            <a:spLocks noGrp="1"/>
          </p:cNvSpPr>
          <p:nvPr>
            <p:ph type="sldNum" sz="quarter" idx="12"/>
          </p:nvPr>
        </p:nvSpPr>
        <p:spPr>
          <a:xfrm>
            <a:off x="6553200" y="6245225"/>
            <a:ext cx="2133600" cy="476250"/>
          </a:xfrm>
        </p:spPr>
        <p:txBody>
          <a:bodyPr/>
          <a:lstStyle>
            <a:lvl1pPr>
              <a:defRPr/>
            </a:lvl1pPr>
          </a:lstStyle>
          <a:p>
            <a:fld id="{0D47D6AE-81C3-42D3-B965-73D9F350018A}" type="slidenum">
              <a:rPr lang="ru-RU"/>
              <a:pPr/>
              <a:t>‹#›</a:t>
            </a:fld>
            <a:endParaRPr lang="ru-RU"/>
          </a:p>
        </p:txBody>
      </p:sp>
    </p:spTree>
    <p:extLst>
      <p:ext uri="{BB962C8B-B14F-4D97-AF65-F5344CB8AC3E}">
        <p14:creationId xmlns:p14="http://schemas.microsoft.com/office/powerpoint/2010/main" val="3008069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D9D4FC1-1A30-436F-B5D8-C98CABE12219}"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C20D0FD-7958-4C45-92AF-5D3E2B0AFB7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F578E18-8E81-406C-AB0E-FC356A8C12B7}"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8637D0A-9CE6-4E96-982E-6FAD67E76CA6}"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C78DF11-7BDA-403E-A733-D305262CEB05}"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FC29C1D-1EF6-4B6B-A443-87C4D7A8E024}"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9970714-F789-42D4-9614-4E977807B483}"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80A31F9-DEC4-4907-BC0C-17CAB2D59629}"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E462FB0D-036F-400F-9C41-AAA884DD633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207" r:id="rId1"/>
    <p:sldLayoutId id="2147484208" r:id="rId2"/>
    <p:sldLayoutId id="2147484209" r:id="rId3"/>
    <p:sldLayoutId id="2147484210" r:id="rId4"/>
    <p:sldLayoutId id="2147484211" r:id="rId5"/>
    <p:sldLayoutId id="2147484212" r:id="rId6"/>
    <p:sldLayoutId id="2147484213" r:id="rId7"/>
    <p:sldLayoutId id="2147484214" r:id="rId8"/>
    <p:sldLayoutId id="2147484215" r:id="rId9"/>
    <p:sldLayoutId id="2147484216" r:id="rId10"/>
    <p:sldLayoutId id="2147484217" r:id="rId11"/>
    <p:sldLayoutId id="2147484218" r:id="rId12"/>
    <p:sldLayoutId id="2147484219" r:id="rId13"/>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2.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3.xml"/><Relationship Id="rId4" Type="http://schemas.openxmlformats.org/officeDocument/2006/relationships/chart" Target="../charts/char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Rectangle 6"/>
          <p:cNvSpPr>
            <a:spLocks noGrp="1" noChangeArrowheads="1"/>
          </p:cNvSpPr>
          <p:nvPr>
            <p:ph type="title"/>
          </p:nvPr>
        </p:nvSpPr>
        <p:spPr>
          <a:xfrm>
            <a:off x="457200" y="1052513"/>
            <a:ext cx="8229600" cy="3600450"/>
          </a:xfrm>
          <a:effectLst/>
        </p:spPr>
        <p:txBody>
          <a:bodyPr/>
          <a:lstStyle/>
          <a:p>
            <a:pPr algn="ctr"/>
            <a:r>
              <a:rPr lang="ru-RU" sz="2800" dirty="0" smtClean="0">
                <a:effectLst/>
                <a:latin typeface="Times New Roman" pitchFamily="18" charset="0"/>
              </a:rPr>
              <a:t>БЮДЖЕТ </a:t>
            </a:r>
            <a:r>
              <a:rPr lang="ru-RU" sz="2800" dirty="0">
                <a:effectLst/>
                <a:latin typeface="Times New Roman" pitchFamily="18" charset="0"/>
              </a:rPr>
              <a:t/>
            </a:r>
            <a:br>
              <a:rPr lang="ru-RU" sz="2800" dirty="0">
                <a:effectLst/>
                <a:latin typeface="Times New Roman" pitchFamily="18" charset="0"/>
              </a:rPr>
            </a:br>
            <a:r>
              <a:rPr lang="ru-RU" sz="2800" dirty="0">
                <a:effectLst/>
                <a:latin typeface="Times New Roman" pitchFamily="18" charset="0"/>
              </a:rPr>
              <a:t>для </a:t>
            </a:r>
            <a:br>
              <a:rPr lang="ru-RU" sz="2800" dirty="0">
                <a:effectLst/>
                <a:latin typeface="Times New Roman" pitchFamily="18" charset="0"/>
              </a:rPr>
            </a:br>
            <a:r>
              <a:rPr lang="ru-RU" sz="2800" dirty="0">
                <a:effectLst/>
                <a:latin typeface="Times New Roman" pitchFamily="18" charset="0"/>
              </a:rPr>
              <a:t>ГРАЖДАН</a:t>
            </a:r>
            <a:r>
              <a:rPr lang="ru-RU" sz="2400" dirty="0">
                <a:effectLst/>
                <a:latin typeface="Times New Roman" pitchFamily="18" charset="0"/>
              </a:rPr>
              <a:t/>
            </a:r>
            <a:br>
              <a:rPr lang="ru-RU" sz="2400" dirty="0">
                <a:effectLst/>
                <a:latin typeface="Times New Roman" pitchFamily="18" charset="0"/>
              </a:rPr>
            </a:br>
            <a:r>
              <a:rPr lang="ru-RU" sz="2400" dirty="0" smtClean="0">
                <a:effectLst/>
                <a:latin typeface="Times New Roman" pitchFamily="18" charset="0"/>
              </a:rPr>
              <a:t/>
            </a:r>
            <a:br>
              <a:rPr lang="ru-RU" sz="2400" dirty="0" smtClean="0">
                <a:effectLst/>
                <a:latin typeface="Times New Roman" pitchFamily="18" charset="0"/>
              </a:rPr>
            </a:br>
            <a:r>
              <a:rPr lang="ru-RU" sz="2400" b="1" dirty="0" smtClean="0">
                <a:effectLst/>
                <a:latin typeface="Times New Roman" pitchFamily="18" charset="0"/>
              </a:rPr>
              <a:t> решение  </a:t>
            </a:r>
            <a:r>
              <a:rPr lang="ru-RU" sz="2400" b="1" dirty="0" smtClean="0">
                <a:effectLst/>
                <a:latin typeface="Times New Roman" pitchFamily="18" charset="0"/>
              </a:rPr>
              <a:t>Совета Палехского городского поселения </a:t>
            </a:r>
            <a:r>
              <a:rPr lang="ru-RU" sz="2400" b="1" dirty="0" smtClean="0">
                <a:effectLst/>
                <a:latin typeface="Times New Roman" pitchFamily="18" charset="0"/>
              </a:rPr>
              <a:t>от 19.12.2017 года № 55 </a:t>
            </a:r>
            <a:r>
              <a:rPr lang="ru-RU" sz="2400" b="1" dirty="0" smtClean="0">
                <a:effectLst/>
                <a:latin typeface="Times New Roman" pitchFamily="18" charset="0"/>
              </a:rPr>
              <a:t>«О бюджете </a:t>
            </a:r>
            <a:r>
              <a:rPr lang="ru-RU" sz="2400" b="1" dirty="0">
                <a:effectLst/>
                <a:latin typeface="Times New Roman" pitchFamily="18" charset="0"/>
              </a:rPr>
              <a:t/>
            </a:r>
            <a:br>
              <a:rPr lang="ru-RU" sz="2400" b="1" dirty="0">
                <a:effectLst/>
                <a:latin typeface="Times New Roman" pitchFamily="18" charset="0"/>
              </a:rPr>
            </a:br>
            <a:r>
              <a:rPr lang="ru-RU" sz="2400" b="1" dirty="0" smtClean="0">
                <a:effectLst/>
                <a:latin typeface="Times New Roman" pitchFamily="18" charset="0"/>
              </a:rPr>
              <a:t>Палехского  городского поселения на 2018 год и</a:t>
            </a:r>
            <a:r>
              <a:rPr lang="ru-RU" sz="2400" b="1" dirty="0">
                <a:effectLst/>
                <a:latin typeface="Times New Roman" pitchFamily="18" charset="0"/>
              </a:rPr>
              <a:t/>
            </a:r>
            <a:br>
              <a:rPr lang="ru-RU" sz="2400" b="1" dirty="0">
                <a:effectLst/>
                <a:latin typeface="Times New Roman" pitchFamily="18" charset="0"/>
              </a:rPr>
            </a:br>
            <a:r>
              <a:rPr lang="ru-RU" sz="2400" b="1" dirty="0" smtClean="0">
                <a:effectLst/>
                <a:latin typeface="Times New Roman" pitchFamily="18" charset="0"/>
              </a:rPr>
              <a:t>на плановый период 2019 и 2020 годов</a:t>
            </a:r>
            <a:endParaRPr lang="ru-RU" sz="3600" b="1" dirty="0">
              <a:effectLst/>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title"/>
          </p:nvPr>
        </p:nvSpPr>
        <p:spPr>
          <a:xfrm>
            <a:off x="0" y="332656"/>
            <a:ext cx="8229600" cy="643955"/>
          </a:xfrm>
        </p:spPr>
        <p:txBody>
          <a:bodyPr>
            <a:noAutofit/>
          </a:bodyPr>
          <a:lstStyle/>
          <a:p>
            <a:pPr marL="0" indent="0" algn="l">
              <a:buNone/>
            </a:pPr>
            <a:r>
              <a:rPr lang="ru-RU" sz="2000" b="1" dirty="0" smtClean="0">
                <a:solidFill>
                  <a:srgbClr val="000000"/>
                </a:solidFill>
                <a:effectLst/>
                <a:latin typeface="Times New Roman" pitchFamily="18" charset="0"/>
              </a:rPr>
              <a:t>                            Основные </a:t>
            </a:r>
            <a:r>
              <a:rPr lang="ru-RU" sz="2000" b="1" dirty="0" smtClean="0">
                <a:solidFill>
                  <a:srgbClr val="000000"/>
                </a:solidFill>
                <a:effectLst/>
                <a:latin typeface="+mn-lt"/>
              </a:rPr>
              <a:t>направления </a:t>
            </a:r>
            <a:r>
              <a:rPr lang="ru-RU" sz="2000" b="1" dirty="0" smtClean="0">
                <a:solidFill>
                  <a:srgbClr val="000000"/>
                </a:solidFill>
                <a:effectLst/>
                <a:latin typeface="Times New Roman" pitchFamily="18" charset="0"/>
              </a:rPr>
              <a:t>налоговой политики</a:t>
            </a:r>
            <a:br>
              <a:rPr lang="ru-RU" sz="2000" b="1" dirty="0" smtClean="0">
                <a:solidFill>
                  <a:srgbClr val="000000"/>
                </a:solidFill>
                <a:effectLst/>
                <a:latin typeface="Times New Roman" pitchFamily="18" charset="0"/>
              </a:rPr>
            </a:br>
            <a:r>
              <a:rPr lang="ru-RU" sz="2000" b="1" dirty="0" smtClean="0">
                <a:solidFill>
                  <a:srgbClr val="000000"/>
                </a:solidFill>
                <a:effectLst/>
                <a:latin typeface="Times New Roman" pitchFamily="18" charset="0"/>
              </a:rPr>
              <a:t>	</a:t>
            </a:r>
            <a:br>
              <a:rPr lang="ru-RU" sz="2000" b="1" dirty="0" smtClean="0">
                <a:solidFill>
                  <a:srgbClr val="000000"/>
                </a:solidFill>
                <a:effectLst/>
                <a:latin typeface="Times New Roman" pitchFamily="18" charset="0"/>
              </a:rPr>
            </a:br>
            <a:r>
              <a:rPr lang="ru-RU" sz="2000" b="1" dirty="0" smtClean="0">
                <a:solidFill>
                  <a:srgbClr val="000000"/>
                </a:solidFill>
                <a:effectLst/>
                <a:latin typeface="Times New Roman" pitchFamily="18" charset="0"/>
              </a:rPr>
              <a:t/>
            </a:r>
            <a:br>
              <a:rPr lang="ru-RU" sz="2000" b="1" dirty="0" smtClean="0">
                <a:solidFill>
                  <a:srgbClr val="000000"/>
                </a:solidFill>
                <a:effectLst/>
                <a:latin typeface="Times New Roman" pitchFamily="18" charset="0"/>
              </a:rPr>
            </a:br>
            <a:r>
              <a:rPr lang="ru-RU" sz="2000" b="1" dirty="0" smtClean="0">
                <a:solidFill>
                  <a:srgbClr val="000000"/>
                </a:solidFill>
                <a:effectLst/>
                <a:latin typeface="Times New Roman" pitchFamily="18" charset="0"/>
              </a:rPr>
              <a:t/>
            </a:r>
            <a:br>
              <a:rPr lang="ru-RU" sz="2000" b="1" dirty="0" smtClean="0">
                <a:solidFill>
                  <a:srgbClr val="000000"/>
                </a:solidFill>
                <a:effectLst/>
                <a:latin typeface="Times New Roman" pitchFamily="18" charset="0"/>
              </a:rPr>
            </a:br>
            <a:endParaRPr lang="ru-RU" sz="2000" b="1" dirty="0">
              <a:solidFill>
                <a:srgbClr val="000000"/>
              </a:solidFill>
              <a:effectLst/>
              <a:latin typeface="Times New Roman" pitchFamily="18" charset="0"/>
            </a:endParaRPr>
          </a:p>
        </p:txBody>
      </p:sp>
      <p:sp>
        <p:nvSpPr>
          <p:cNvPr id="36872" name="Rectangle 8"/>
          <p:cNvSpPr>
            <a:spLocks noChangeArrowheads="1"/>
          </p:cNvSpPr>
          <p:nvPr/>
        </p:nvSpPr>
        <p:spPr bwMode="auto">
          <a:xfrm>
            <a:off x="371848" y="1348800"/>
            <a:ext cx="8424863"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85750" indent="-285750" algn="l">
              <a:buFont typeface="Arial" panose="020B0604020202020204" pitchFamily="34" charset="0"/>
              <a:buChar char="•"/>
            </a:pPr>
            <a:r>
              <a:rPr lang="ru-RU" sz="1600" dirty="0">
                <a:solidFill>
                  <a:srgbClr val="000000"/>
                </a:solidFill>
                <a:latin typeface="+mn-lt"/>
              </a:rPr>
              <a:t>Целями налоговой политики являются обеспечение стабильности поступления </a:t>
            </a:r>
            <a:endParaRPr lang="ru-RU" sz="1600" dirty="0" smtClean="0">
              <a:solidFill>
                <a:srgbClr val="000000"/>
              </a:solidFill>
              <a:latin typeface="+mn-lt"/>
            </a:endParaRPr>
          </a:p>
          <a:p>
            <a:pPr algn="l"/>
            <a:r>
              <a:rPr lang="ru-RU" sz="1600" dirty="0" smtClean="0">
                <a:solidFill>
                  <a:srgbClr val="000000"/>
                </a:solidFill>
                <a:latin typeface="+mn-lt"/>
              </a:rPr>
              <a:t>доходов </a:t>
            </a:r>
            <a:r>
              <a:rPr lang="ru-RU" sz="1600" dirty="0">
                <a:solidFill>
                  <a:srgbClr val="000000"/>
                </a:solidFill>
                <a:latin typeface="+mn-lt"/>
              </a:rPr>
              <a:t>в бюджет, сохранение бюджетной устойчивости и обеспечение бюджетной сбалансированности, поддержка предпринимательской  и инвестиционной активности на территории </a:t>
            </a:r>
            <a:r>
              <a:rPr lang="ru-RU" sz="1600" dirty="0" smtClean="0">
                <a:solidFill>
                  <a:srgbClr val="000000"/>
                </a:solidFill>
                <a:latin typeface="+mn-lt"/>
              </a:rPr>
              <a:t>городского поселения.</a:t>
            </a:r>
            <a:endParaRPr lang="en-US" sz="1600" dirty="0">
              <a:solidFill>
                <a:srgbClr val="000000"/>
              </a:solidFill>
              <a:latin typeface="+mn-lt"/>
            </a:endParaRPr>
          </a:p>
          <a:p>
            <a:pPr algn="l"/>
            <a:r>
              <a:rPr lang="ru-RU" sz="1600" dirty="0">
                <a:solidFill>
                  <a:srgbClr val="000000"/>
                </a:solidFill>
                <a:latin typeface="+mn-lt"/>
              </a:rPr>
              <a:t>Налоговая политика </a:t>
            </a:r>
            <a:r>
              <a:rPr lang="ru-RU" sz="1600" dirty="0" smtClean="0">
                <a:solidFill>
                  <a:srgbClr val="000000"/>
                </a:solidFill>
                <a:latin typeface="+mn-lt"/>
              </a:rPr>
              <a:t>городского поселения </a:t>
            </a:r>
            <a:r>
              <a:rPr lang="ru-RU" sz="1600" dirty="0">
                <a:solidFill>
                  <a:srgbClr val="000000"/>
                </a:solidFill>
                <a:latin typeface="+mn-lt"/>
              </a:rPr>
              <a:t>в трехлетней перспективе должна быть направлена на мобилизацию всех резервов повышения налоговых </a:t>
            </a:r>
            <a:r>
              <a:rPr lang="ru-RU" sz="1600" dirty="0" smtClean="0">
                <a:solidFill>
                  <a:srgbClr val="000000"/>
                </a:solidFill>
                <a:latin typeface="+mn-lt"/>
              </a:rPr>
              <a:t>поступлений.</a:t>
            </a:r>
            <a:r>
              <a:rPr lang="ru-RU" sz="1600" dirty="0">
                <a:solidFill>
                  <a:srgbClr val="000000"/>
                </a:solidFill>
                <a:latin typeface="+mn-lt"/>
              </a:rPr>
              <a:t/>
            </a:r>
            <a:br>
              <a:rPr lang="ru-RU" sz="1600" dirty="0">
                <a:solidFill>
                  <a:srgbClr val="000000"/>
                </a:solidFill>
                <a:latin typeface="+mn-lt"/>
              </a:rPr>
            </a:br>
            <a:r>
              <a:rPr lang="ru-RU" sz="1600" dirty="0">
                <a:solidFill>
                  <a:srgbClr val="000000"/>
                </a:solidFill>
                <a:latin typeface="+mn-lt"/>
              </a:rPr>
              <a:t>Принятие мер, направленных на повышение дисциплины работодателей – налоговых агентов в отношении </a:t>
            </a:r>
            <a:r>
              <a:rPr lang="ru-RU" sz="1600" dirty="0" smtClean="0">
                <a:solidFill>
                  <a:srgbClr val="000000"/>
                </a:solidFill>
                <a:latin typeface="+mn-lt"/>
              </a:rPr>
              <a:t>налога на доходы физических лиц.</a:t>
            </a:r>
          </a:p>
          <a:p>
            <a:pPr algn="l">
              <a:buFontTx/>
              <a:buChar char="•"/>
            </a:pPr>
            <a:r>
              <a:rPr lang="ru-RU" sz="1600" dirty="0" smtClean="0">
                <a:solidFill>
                  <a:srgbClr val="000000"/>
                </a:solidFill>
                <a:latin typeface="+mn-lt"/>
              </a:rPr>
              <a:t> Реализация  мер, направленных на вовлечение граждан в предпринимательскую деятельность, сокращение неформальной занятости.</a:t>
            </a:r>
            <a:endParaRPr lang="ru-RU" sz="1600" dirty="0">
              <a:solidFill>
                <a:srgbClr val="000000"/>
              </a:solidFill>
              <a:latin typeface="+mn-lt"/>
            </a:endParaRPr>
          </a:p>
          <a:p>
            <a:pPr algn="l">
              <a:buFontTx/>
              <a:buChar char="•"/>
            </a:pPr>
            <a:r>
              <a:rPr lang="ru-RU" sz="1600" dirty="0" smtClean="0">
                <a:solidFill>
                  <a:srgbClr val="000000"/>
                </a:solidFill>
                <a:latin typeface="+mn-lt"/>
              </a:rPr>
              <a:t>Повышение уровня собираемости налогов по средством реализации мероприятий, направленных на сокращение задолженности по налогам и сборам в бюджеты бюджетной системы Российской Федерации.</a:t>
            </a:r>
          </a:p>
          <a:p>
            <a:pPr algn="l">
              <a:buFontTx/>
              <a:buChar char="•"/>
            </a:pPr>
            <a:r>
              <a:rPr lang="ru-RU" sz="1600" dirty="0" smtClean="0">
                <a:solidFill>
                  <a:srgbClr val="000000"/>
                </a:solidFill>
                <a:latin typeface="+mn-lt"/>
              </a:rPr>
              <a:t>Ежегодное проведение оценки эффективности предоставления налоговых льгот, установленных представительными органами.</a:t>
            </a:r>
            <a:endParaRPr lang="ru-RU" sz="1600" dirty="0">
              <a:solidFill>
                <a:srgbClr val="000000"/>
              </a:solidFill>
              <a:latin typeface="+mn-lt"/>
            </a:endParaRPr>
          </a:p>
          <a:p>
            <a:pPr algn="l">
              <a:buFontTx/>
              <a:buChar char="•"/>
            </a:pPr>
            <a:r>
              <a:rPr lang="ru-RU" sz="1600" dirty="0" smtClean="0">
                <a:solidFill>
                  <a:srgbClr val="000000"/>
                </a:solidFill>
                <a:latin typeface="+mn-lt"/>
              </a:rPr>
              <a:t>Совершенствование управления муниципальной собственностью.</a:t>
            </a:r>
            <a:endParaRPr lang="ru-RU" sz="1600" dirty="0">
              <a:solidFill>
                <a:srgbClr val="000000"/>
              </a:solidFill>
              <a:latin typeface="+mn-lt"/>
            </a:endParaRPr>
          </a:p>
          <a:p>
            <a:pPr algn="l">
              <a:buFontTx/>
              <a:buChar char="•"/>
            </a:pPr>
            <a:r>
              <a:rPr lang="ru-RU" sz="1600" dirty="0" smtClean="0">
                <a:solidFill>
                  <a:srgbClr val="000000"/>
                </a:solidFill>
                <a:latin typeface="+mn-lt"/>
              </a:rPr>
              <a:t>Улучшение методов налогового администрирования.</a:t>
            </a:r>
          </a:p>
          <a:p>
            <a:pPr algn="l">
              <a:buFontTx/>
              <a:buChar char="•"/>
            </a:pPr>
            <a:r>
              <a:rPr lang="ru-RU" sz="1600" dirty="0" smtClean="0">
                <a:solidFill>
                  <a:srgbClr val="000000"/>
                </a:solidFill>
                <a:latin typeface="+mn-lt"/>
              </a:rPr>
              <a:t>Продолжение работы межведомственной комиссии по обеспечению поступлений в бюджет городского поселения</a:t>
            </a:r>
          </a:p>
          <a:p>
            <a:pPr algn="l">
              <a:buFontTx/>
              <a:buChar char="•"/>
            </a:pPr>
            <a:r>
              <a:rPr lang="ru-RU" sz="1600" dirty="0">
                <a:solidFill>
                  <a:srgbClr val="000000"/>
                </a:solidFill>
                <a:latin typeface="+mn-lt"/>
              </a:rPr>
              <a:t>Выявление резервов по увеличению доходов бюджета </a:t>
            </a:r>
            <a:r>
              <a:rPr lang="ru-RU" sz="1600" dirty="0" smtClean="0">
                <a:solidFill>
                  <a:srgbClr val="000000"/>
                </a:solidFill>
                <a:latin typeface="+mn-lt"/>
              </a:rPr>
              <a:t>городского поселения</a:t>
            </a:r>
            <a:endParaRPr lang="ru-RU" sz="1600" dirty="0">
              <a:solidFill>
                <a:srgbClr val="000000"/>
              </a:solidFill>
              <a:latin typeface="+mn-lt"/>
            </a:endParaRPr>
          </a:p>
          <a:p>
            <a:pPr algn="l"/>
            <a:endParaRPr lang="ru-RU" sz="1600" dirty="0">
              <a:solidFill>
                <a:srgbClr val="000000"/>
              </a:solidFill>
              <a:latin typeface="+mn-lt"/>
            </a:endParaRPr>
          </a:p>
          <a:p>
            <a:pPr algn="l">
              <a:buFontTx/>
              <a:buChar char="•"/>
            </a:pPr>
            <a:endParaRPr lang="ru-RU" sz="1600" dirty="0">
              <a:solidFill>
                <a:srgbClr val="000000"/>
              </a:solidFill>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2160240"/>
          </a:xfrm>
        </p:spPr>
        <p:txBody>
          <a:bodyPr>
            <a:noAutofit/>
          </a:bodyPr>
          <a:lstStyle/>
          <a:p>
            <a:pPr algn="ctr"/>
            <a:r>
              <a:rPr lang="ru-RU" sz="1400" dirty="0" smtClean="0">
                <a:effectLst/>
              </a:rPr>
              <a:t>Основные параметры прогноза  социально-экономического развития Палехского городского поселения , положенные в основу формирования бюджета муниципального района на 2018 год и на плановый период 2019 -2020 годов </a:t>
            </a:r>
            <a:br>
              <a:rPr lang="ru-RU" sz="1400" dirty="0" smtClean="0">
                <a:effectLst/>
              </a:rPr>
            </a:br>
            <a:r>
              <a:rPr lang="ru-RU" sz="1400" dirty="0">
                <a:effectLst/>
              </a:rPr>
              <a:t/>
            </a:r>
            <a:br>
              <a:rPr lang="ru-RU" sz="1400" dirty="0">
                <a:effectLst/>
              </a:rPr>
            </a:br>
            <a:endParaRPr lang="ru-RU" sz="1400" b="0" dirty="0">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12032719"/>
              </p:ext>
            </p:extLst>
          </p:nvPr>
        </p:nvGraphicFramePr>
        <p:xfrm>
          <a:off x="971600" y="1340768"/>
          <a:ext cx="7416824" cy="4818987"/>
        </p:xfrm>
        <a:graphic>
          <a:graphicData uri="http://schemas.openxmlformats.org/drawingml/2006/table">
            <a:tbl>
              <a:tblPr firstRow="1" bandRow="1">
                <a:tableStyleId>{5C22544A-7EE6-4342-B048-85BDC9FD1C3A}</a:tableStyleId>
              </a:tblPr>
              <a:tblGrid>
                <a:gridCol w="3548443"/>
                <a:gridCol w="936104"/>
                <a:gridCol w="1353452"/>
                <a:gridCol w="1578825"/>
              </a:tblGrid>
              <a:tr h="392841">
                <a:tc>
                  <a:txBody>
                    <a:bodyPr/>
                    <a:lstStyle/>
                    <a:p>
                      <a:r>
                        <a:rPr lang="ru-RU" sz="1400" dirty="0" smtClean="0"/>
                        <a:t>показатели</a:t>
                      </a:r>
                      <a:endParaRPr lang="ru-RU" sz="1400" dirty="0"/>
                    </a:p>
                  </a:txBody>
                  <a:tcPr/>
                </a:tc>
                <a:tc>
                  <a:txBody>
                    <a:bodyPr/>
                    <a:lstStyle/>
                    <a:p>
                      <a:r>
                        <a:rPr lang="ru-RU" sz="1400" dirty="0" smtClean="0"/>
                        <a:t>2018 год</a:t>
                      </a:r>
                      <a:endParaRPr lang="ru-RU" sz="1400" dirty="0"/>
                    </a:p>
                  </a:txBody>
                  <a:tcPr>
                    <a:lnT w="12700" cap="flat" cmpd="sng" algn="ctr">
                      <a:solidFill>
                        <a:schemeClr val="tx1"/>
                      </a:solidFill>
                      <a:prstDash val="solid"/>
                      <a:round/>
                      <a:headEnd type="none" w="med" len="med"/>
                      <a:tailEnd type="none" w="med" len="med"/>
                    </a:lnT>
                  </a:tcPr>
                </a:tc>
                <a:tc>
                  <a:txBody>
                    <a:bodyPr/>
                    <a:lstStyle/>
                    <a:p>
                      <a:r>
                        <a:rPr lang="ru-RU" sz="1400" dirty="0" smtClean="0"/>
                        <a:t>2019 год</a:t>
                      </a:r>
                      <a:endParaRPr lang="ru-RU" sz="1400" dirty="0"/>
                    </a:p>
                  </a:txBody>
                  <a:tcPr>
                    <a:lnT w="12700" cap="flat" cmpd="sng" algn="ctr">
                      <a:solidFill>
                        <a:schemeClr val="tx1"/>
                      </a:solidFill>
                      <a:prstDash val="solid"/>
                      <a:round/>
                      <a:headEnd type="none" w="med" len="med"/>
                      <a:tailEnd type="none" w="med" len="med"/>
                    </a:lnT>
                  </a:tcPr>
                </a:tc>
                <a:tc>
                  <a:txBody>
                    <a:bodyPr/>
                    <a:lstStyle/>
                    <a:p>
                      <a:r>
                        <a:rPr lang="ru-RU" sz="1400" dirty="0" smtClean="0"/>
                        <a:t>2020 год</a:t>
                      </a:r>
                      <a:endParaRPr lang="ru-RU" sz="1400" dirty="0"/>
                    </a:p>
                  </a:txBody>
                  <a:tcPr>
                    <a:lnT w="12700" cap="flat" cmpd="sng" algn="ctr">
                      <a:solidFill>
                        <a:schemeClr val="tx1"/>
                      </a:solidFill>
                      <a:prstDash val="solid"/>
                      <a:round/>
                      <a:headEnd type="none" w="med" len="med"/>
                      <a:tailEnd type="none" w="med" len="med"/>
                    </a:lnT>
                  </a:tcPr>
                </a:tc>
              </a:tr>
              <a:tr h="548628">
                <a:tc>
                  <a:txBody>
                    <a:bodyPr/>
                    <a:lstStyle/>
                    <a:p>
                      <a:r>
                        <a:rPr lang="ru-RU" sz="1400" dirty="0" smtClean="0"/>
                        <a:t>Инвестиции в основной капитал за счет всех источников финансирования(млн. руб.)</a:t>
                      </a:r>
                      <a:endParaRPr lang="ru-RU" sz="1400" dirty="0"/>
                    </a:p>
                  </a:txBody>
                  <a:tcPr/>
                </a:tc>
                <a:tc>
                  <a:txBody>
                    <a:bodyPr/>
                    <a:lstStyle/>
                    <a:p>
                      <a:r>
                        <a:rPr lang="ru-RU" sz="1400" dirty="0" smtClean="0"/>
                        <a:t>2,0</a:t>
                      </a:r>
                      <a:endParaRPr lang="ru-RU" sz="1400" dirty="0"/>
                    </a:p>
                  </a:txBody>
                  <a:tcPr/>
                </a:tc>
                <a:tc>
                  <a:txBody>
                    <a:bodyPr/>
                    <a:lstStyle/>
                    <a:p>
                      <a:r>
                        <a:rPr lang="ru-RU" sz="1400" dirty="0" smtClean="0"/>
                        <a:t>2,5</a:t>
                      </a:r>
                      <a:endParaRPr lang="ru-RU" sz="1400" dirty="0"/>
                    </a:p>
                  </a:txBody>
                  <a:tcPr/>
                </a:tc>
                <a:tc>
                  <a:txBody>
                    <a:bodyPr/>
                    <a:lstStyle/>
                    <a:p>
                      <a:r>
                        <a:rPr lang="ru-RU" sz="1400" dirty="0" smtClean="0"/>
                        <a:t>20,0</a:t>
                      </a:r>
                      <a:endParaRPr lang="ru-RU" sz="1400" dirty="0"/>
                    </a:p>
                  </a:txBody>
                  <a:tcPr/>
                </a:tc>
              </a:tr>
              <a:tr h="402858">
                <a:tc>
                  <a:txBody>
                    <a:bodyPr/>
                    <a:lstStyle/>
                    <a:p>
                      <a:r>
                        <a:rPr lang="ru-RU" sz="1400" dirty="0" smtClean="0"/>
                        <a:t>Оборот розничной торговли (млн. руб.)</a:t>
                      </a:r>
                      <a:endParaRPr lang="ru-RU" sz="1400" dirty="0"/>
                    </a:p>
                  </a:txBody>
                  <a:tcPr/>
                </a:tc>
                <a:tc>
                  <a:txBody>
                    <a:bodyPr/>
                    <a:lstStyle/>
                    <a:p>
                      <a:r>
                        <a:rPr lang="ru-RU" sz="1400" dirty="0" smtClean="0"/>
                        <a:t>347,0</a:t>
                      </a:r>
                      <a:endParaRPr lang="ru-RU" sz="1400" dirty="0"/>
                    </a:p>
                  </a:txBody>
                  <a:tcPr/>
                </a:tc>
                <a:tc>
                  <a:txBody>
                    <a:bodyPr/>
                    <a:lstStyle/>
                    <a:p>
                      <a:r>
                        <a:rPr lang="ru-RU" sz="1400" dirty="0" smtClean="0"/>
                        <a:t>369,0</a:t>
                      </a:r>
                      <a:endParaRPr lang="ru-RU" sz="1400" dirty="0"/>
                    </a:p>
                  </a:txBody>
                  <a:tcPr/>
                </a:tc>
                <a:tc>
                  <a:txBody>
                    <a:bodyPr/>
                    <a:lstStyle/>
                    <a:p>
                      <a:r>
                        <a:rPr lang="ru-RU" sz="1400" dirty="0" smtClean="0"/>
                        <a:t>395,0</a:t>
                      </a:r>
                      <a:endParaRPr lang="ru-RU" sz="1400" dirty="0"/>
                    </a:p>
                  </a:txBody>
                  <a:tcPr/>
                </a:tc>
              </a:tr>
              <a:tr h="548628">
                <a:tc>
                  <a:txBody>
                    <a:bodyPr/>
                    <a:lstStyle/>
                    <a:p>
                      <a:r>
                        <a:rPr lang="ru-RU" sz="1400" dirty="0" smtClean="0"/>
                        <a:t>Индекс промышленного производства (%)</a:t>
                      </a:r>
                      <a:endParaRPr lang="ru-RU" sz="1400" dirty="0"/>
                    </a:p>
                  </a:txBody>
                  <a:tcPr/>
                </a:tc>
                <a:tc>
                  <a:txBody>
                    <a:bodyPr/>
                    <a:lstStyle/>
                    <a:p>
                      <a:r>
                        <a:rPr lang="ru-RU" sz="1400" dirty="0" smtClean="0"/>
                        <a:t>100,0</a:t>
                      </a:r>
                      <a:endParaRPr lang="ru-RU" sz="1400" dirty="0"/>
                    </a:p>
                  </a:txBody>
                  <a:tcPr/>
                </a:tc>
                <a:tc>
                  <a:txBody>
                    <a:bodyPr/>
                    <a:lstStyle/>
                    <a:p>
                      <a:r>
                        <a:rPr lang="ru-RU" sz="1400" dirty="0" smtClean="0"/>
                        <a:t>95,5</a:t>
                      </a:r>
                      <a:endParaRPr lang="ru-RU" sz="1400" dirty="0"/>
                    </a:p>
                  </a:txBody>
                  <a:tcPr/>
                </a:tc>
                <a:tc>
                  <a:txBody>
                    <a:bodyPr/>
                    <a:lstStyle/>
                    <a:p>
                      <a:r>
                        <a:rPr lang="ru-RU" sz="1400" dirty="0" smtClean="0"/>
                        <a:t>100,0</a:t>
                      </a:r>
                      <a:endParaRPr lang="ru-RU" sz="1400" dirty="0"/>
                    </a:p>
                  </a:txBody>
                  <a:tcPr/>
                </a:tc>
              </a:tr>
              <a:tr h="548628">
                <a:tc>
                  <a:txBody>
                    <a:bodyPr/>
                    <a:lstStyle/>
                    <a:p>
                      <a:r>
                        <a:rPr lang="ru-RU" sz="1400" dirty="0" smtClean="0"/>
                        <a:t>Объем продукции сельского хозяйства в хозяйствах всех категорий</a:t>
                      </a:r>
                      <a:endParaRPr lang="ru-RU" sz="1400" dirty="0"/>
                    </a:p>
                  </a:txBody>
                  <a:tcPr/>
                </a:tc>
                <a:tc>
                  <a:txBody>
                    <a:bodyPr/>
                    <a:lstStyle/>
                    <a:p>
                      <a:r>
                        <a:rPr lang="ru-RU" sz="1400" dirty="0" smtClean="0"/>
                        <a:t>41,5</a:t>
                      </a:r>
                      <a:endParaRPr lang="ru-RU" sz="1400" dirty="0"/>
                    </a:p>
                  </a:txBody>
                  <a:tcPr/>
                </a:tc>
                <a:tc>
                  <a:txBody>
                    <a:bodyPr/>
                    <a:lstStyle/>
                    <a:p>
                      <a:r>
                        <a:rPr lang="ru-RU" sz="1400" dirty="0" smtClean="0"/>
                        <a:t>43,1</a:t>
                      </a:r>
                      <a:endParaRPr lang="ru-RU" sz="1400" dirty="0"/>
                    </a:p>
                  </a:txBody>
                  <a:tcPr/>
                </a:tc>
                <a:tc>
                  <a:txBody>
                    <a:bodyPr/>
                    <a:lstStyle/>
                    <a:p>
                      <a:r>
                        <a:rPr lang="ru-RU" sz="1400" dirty="0" smtClean="0"/>
                        <a:t>45,5</a:t>
                      </a:r>
                      <a:endParaRPr lang="ru-RU" sz="1400" dirty="0"/>
                    </a:p>
                  </a:txBody>
                  <a:tcPr/>
                </a:tc>
              </a:tr>
              <a:tr h="548628">
                <a:tc>
                  <a:txBody>
                    <a:bodyPr/>
                    <a:lstStyle/>
                    <a:p>
                      <a:r>
                        <a:rPr lang="ru-RU" sz="1400" dirty="0" smtClean="0"/>
                        <a:t>Индекс производства продукции сельского хозяйства</a:t>
                      </a:r>
                      <a:r>
                        <a:rPr lang="ru-RU" sz="1400" baseline="0" dirty="0" smtClean="0"/>
                        <a:t> (%)</a:t>
                      </a:r>
                      <a:endParaRPr lang="ru-RU" sz="1400" dirty="0"/>
                    </a:p>
                  </a:txBody>
                  <a:tcPr/>
                </a:tc>
                <a:tc>
                  <a:txBody>
                    <a:bodyPr/>
                    <a:lstStyle/>
                    <a:p>
                      <a:r>
                        <a:rPr lang="ru-RU" sz="1400" dirty="0" smtClean="0"/>
                        <a:t>96,5</a:t>
                      </a:r>
                      <a:endParaRPr lang="ru-RU" sz="1400" dirty="0"/>
                    </a:p>
                  </a:txBody>
                  <a:tcPr/>
                </a:tc>
                <a:tc>
                  <a:txBody>
                    <a:bodyPr/>
                    <a:lstStyle/>
                    <a:p>
                      <a:r>
                        <a:rPr lang="ru-RU" sz="1400" dirty="0" smtClean="0"/>
                        <a:t>96,6</a:t>
                      </a:r>
                      <a:endParaRPr lang="ru-RU" sz="1400" dirty="0"/>
                    </a:p>
                  </a:txBody>
                  <a:tcPr/>
                </a:tc>
                <a:tc>
                  <a:txBody>
                    <a:bodyPr/>
                    <a:lstStyle/>
                    <a:p>
                      <a:r>
                        <a:rPr lang="ru-RU" sz="1400" dirty="0" smtClean="0"/>
                        <a:t>98,7</a:t>
                      </a:r>
                      <a:endParaRPr lang="ru-RU" sz="1400" dirty="0"/>
                    </a:p>
                  </a:txBody>
                  <a:tcPr/>
                </a:tc>
              </a:tr>
              <a:tr h="548628">
                <a:tc>
                  <a:txBody>
                    <a:bodyPr/>
                    <a:lstStyle/>
                    <a:p>
                      <a:r>
                        <a:rPr lang="ru-RU" sz="1400" dirty="0" smtClean="0"/>
                        <a:t>Количество малых предприятий ед.</a:t>
                      </a:r>
                      <a:endParaRPr lang="ru-RU" sz="1400" dirty="0"/>
                    </a:p>
                  </a:txBody>
                  <a:tcPr/>
                </a:tc>
                <a:tc>
                  <a:txBody>
                    <a:bodyPr/>
                    <a:lstStyle/>
                    <a:p>
                      <a:r>
                        <a:rPr lang="ru-RU" sz="1400" dirty="0" smtClean="0"/>
                        <a:t>37</a:t>
                      </a:r>
                      <a:endParaRPr lang="ru-RU" sz="1400" dirty="0"/>
                    </a:p>
                  </a:txBody>
                  <a:tcPr/>
                </a:tc>
                <a:tc>
                  <a:txBody>
                    <a:bodyPr/>
                    <a:lstStyle/>
                    <a:p>
                      <a:r>
                        <a:rPr lang="ru-RU" sz="1400" dirty="0" smtClean="0"/>
                        <a:t>37</a:t>
                      </a:r>
                      <a:endParaRPr lang="ru-RU" sz="1400" dirty="0"/>
                    </a:p>
                  </a:txBody>
                  <a:tcPr/>
                </a:tc>
                <a:tc>
                  <a:txBody>
                    <a:bodyPr/>
                    <a:lstStyle/>
                    <a:p>
                      <a:r>
                        <a:rPr lang="ru-RU" sz="1400" dirty="0" smtClean="0"/>
                        <a:t>37</a:t>
                      </a:r>
                      <a:endParaRPr lang="ru-RU" sz="1400" dirty="0"/>
                    </a:p>
                  </a:txBody>
                  <a:tcPr/>
                </a:tc>
              </a:tr>
              <a:tr h="548628">
                <a:tc>
                  <a:txBody>
                    <a:bodyPr/>
                    <a:lstStyle/>
                    <a:p>
                      <a:r>
                        <a:rPr lang="ru-RU" sz="1400" dirty="0" smtClean="0"/>
                        <a:t>Численность постоянного населения (среднегодовая) – всего тыс. чел.</a:t>
                      </a:r>
                      <a:endParaRPr lang="ru-RU" sz="1400" dirty="0"/>
                    </a:p>
                  </a:txBody>
                  <a:tcPr/>
                </a:tc>
                <a:tc>
                  <a:txBody>
                    <a:bodyPr/>
                    <a:lstStyle/>
                    <a:p>
                      <a:r>
                        <a:rPr lang="ru-RU" sz="1400" dirty="0" smtClean="0"/>
                        <a:t>4,7</a:t>
                      </a:r>
                      <a:endParaRPr lang="ru-RU" sz="1400" dirty="0"/>
                    </a:p>
                  </a:txBody>
                  <a:tcPr/>
                </a:tc>
                <a:tc>
                  <a:txBody>
                    <a:bodyPr/>
                    <a:lstStyle/>
                    <a:p>
                      <a:r>
                        <a:rPr lang="ru-RU" sz="1400" dirty="0" smtClean="0"/>
                        <a:t>4,6</a:t>
                      </a:r>
                      <a:endParaRPr lang="ru-RU" sz="1400" dirty="0"/>
                    </a:p>
                  </a:txBody>
                  <a:tcPr/>
                </a:tc>
                <a:tc>
                  <a:txBody>
                    <a:bodyPr/>
                    <a:lstStyle/>
                    <a:p>
                      <a:r>
                        <a:rPr lang="ru-RU" sz="1400" dirty="0" smtClean="0"/>
                        <a:t>4,6</a:t>
                      </a:r>
                      <a:endParaRPr lang="ru-RU" sz="1400" dirty="0"/>
                    </a:p>
                  </a:txBody>
                  <a:tcPr/>
                </a:tc>
              </a:tr>
              <a:tr h="548628">
                <a:tc>
                  <a:txBody>
                    <a:bodyPr/>
                    <a:lstStyle/>
                    <a:p>
                      <a:r>
                        <a:rPr lang="ru-RU" sz="1400" dirty="0" smtClean="0"/>
                        <a:t>Средняя заработная плата номинальная рублей</a:t>
                      </a:r>
                      <a:endParaRPr lang="ru-RU" sz="1400" dirty="0"/>
                    </a:p>
                  </a:txBody>
                  <a:tcPr/>
                </a:tc>
                <a:tc>
                  <a:txBody>
                    <a:bodyPr/>
                    <a:lstStyle/>
                    <a:p>
                      <a:r>
                        <a:rPr lang="ru-RU" sz="1400" dirty="0" smtClean="0"/>
                        <a:t>17400,00</a:t>
                      </a:r>
                      <a:endParaRPr lang="ru-RU" sz="1400" dirty="0"/>
                    </a:p>
                  </a:txBody>
                  <a:tcPr/>
                </a:tc>
                <a:tc>
                  <a:txBody>
                    <a:bodyPr/>
                    <a:lstStyle/>
                    <a:p>
                      <a:r>
                        <a:rPr lang="ru-RU" sz="1400" dirty="0" smtClean="0"/>
                        <a:t>17900,00</a:t>
                      </a:r>
                      <a:endParaRPr lang="ru-RU" sz="1400" dirty="0"/>
                    </a:p>
                  </a:txBody>
                  <a:tcPr/>
                </a:tc>
                <a:tc>
                  <a:txBody>
                    <a:bodyPr/>
                    <a:lstStyle/>
                    <a:p>
                      <a:r>
                        <a:rPr lang="ru-RU" sz="1400" dirty="0" smtClean="0"/>
                        <a:t>18400,00</a:t>
                      </a:r>
                      <a:endParaRPr lang="ru-RU" sz="1400" dirty="0"/>
                    </a:p>
                  </a:txBody>
                  <a:tcPr/>
                </a:tc>
              </a:tr>
            </a:tbl>
          </a:graphicData>
        </a:graphic>
      </p:graphicFrame>
    </p:spTree>
    <p:extLst>
      <p:ext uri="{BB962C8B-B14F-4D97-AF65-F5344CB8AC3E}">
        <p14:creationId xmlns:p14="http://schemas.microsoft.com/office/powerpoint/2010/main" val="12980205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784976" cy="1143000"/>
          </a:xfrm>
        </p:spPr>
        <p:txBody>
          <a:bodyPr/>
          <a:lstStyle/>
          <a:p>
            <a:pPr algn="l"/>
            <a:r>
              <a:rPr lang="ru-RU" sz="2000" dirty="0" smtClean="0"/>
              <a:t>Из каких видов поступлений формируется доходная часть  бюджета городского поселения</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t>
            </a:r>
            <a:br>
              <a:rPr lang="ru-RU" sz="2000" dirty="0" smtClean="0"/>
            </a:br>
            <a:endParaRPr lang="ru-RU" sz="1400" b="0" dirty="0"/>
          </a:p>
        </p:txBody>
      </p:sp>
      <p:sp>
        <p:nvSpPr>
          <p:cNvPr id="3" name="Прямоугольник 2"/>
          <p:cNvSpPr/>
          <p:nvPr/>
        </p:nvSpPr>
        <p:spPr>
          <a:xfrm>
            <a:off x="3203848" y="980728"/>
            <a:ext cx="302433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Доходы </a:t>
            </a:r>
            <a:r>
              <a:rPr lang="ru-RU" dirty="0" smtClean="0"/>
              <a:t>бюджета</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2708920"/>
            <a:ext cx="8894763"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Прямая со стрелкой 5"/>
          <p:cNvCxnSpPr/>
          <p:nvPr/>
        </p:nvCxnSpPr>
        <p:spPr>
          <a:xfrm flipH="1">
            <a:off x="1547664" y="1556792"/>
            <a:ext cx="2088232" cy="1296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a:endCxn id="1026" idx="0"/>
          </p:cNvCxnSpPr>
          <p:nvPr/>
        </p:nvCxnSpPr>
        <p:spPr>
          <a:xfrm>
            <a:off x="4571206" y="1700808"/>
            <a:ext cx="1"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6372200" y="1556792"/>
            <a:ext cx="1202432" cy="12024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056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568952" cy="5976664"/>
          </a:xfrm>
        </p:spPr>
        <p:txBody>
          <a:bodyPr/>
          <a:lstStyle/>
          <a:p>
            <a:pPr marL="0" indent="0" algn="ctr">
              <a:buNone/>
            </a:pPr>
            <a:r>
              <a:rPr lang="ru-RU" sz="1800" dirty="0" smtClean="0">
                <a:effectLst/>
              </a:rPr>
              <a:t>Основные характеристики бюджета Палехского городского поселения на 2016 - 2020 годах   (тыс. руб.)    </a:t>
            </a:r>
            <a:endParaRPr lang="ru-RU" sz="1800" dirty="0">
              <a:effectLst/>
            </a:endParaRPr>
          </a:p>
        </p:txBody>
      </p:sp>
      <p:graphicFrame>
        <p:nvGraphicFramePr>
          <p:cNvPr id="4" name="Объект 3"/>
          <p:cNvGraphicFramePr>
            <a:graphicFrameLocks noGrp="1"/>
          </p:cNvGraphicFramePr>
          <p:nvPr>
            <p:ph sz="quarter" idx="13"/>
            <p:extLst>
              <p:ext uri="{D42A27DB-BD31-4B8C-83A1-F6EECF244321}">
                <p14:modId xmlns:p14="http://schemas.microsoft.com/office/powerpoint/2010/main" val="159138163"/>
              </p:ext>
            </p:extLst>
          </p:nvPr>
        </p:nvGraphicFramePr>
        <p:xfrm>
          <a:off x="179512" y="1196752"/>
          <a:ext cx="8568952" cy="5112570"/>
        </p:xfrm>
        <a:graphic>
          <a:graphicData uri="http://schemas.openxmlformats.org/drawingml/2006/table">
            <a:tbl>
              <a:tblPr firstRow="1" bandRow="1">
                <a:tableStyleId>{5C22544A-7EE6-4342-B048-85BDC9FD1C3A}</a:tableStyleId>
              </a:tblPr>
              <a:tblGrid>
                <a:gridCol w="3528392"/>
                <a:gridCol w="1008112"/>
                <a:gridCol w="1152128"/>
                <a:gridCol w="936104"/>
                <a:gridCol w="900419"/>
                <a:gridCol w="1043797"/>
              </a:tblGrid>
              <a:tr h="852095">
                <a:tc>
                  <a:txBody>
                    <a:bodyPr/>
                    <a:lstStyle/>
                    <a:p>
                      <a:r>
                        <a:rPr lang="ru-RU" sz="1800" b="0" dirty="0" smtClean="0"/>
                        <a:t>Наименование показателя</a:t>
                      </a:r>
                      <a:endParaRPr lang="ru-RU" sz="1800" b="0" dirty="0"/>
                    </a:p>
                  </a:txBody>
                  <a:tcPr>
                    <a:lnR w="12700" cap="flat" cmpd="sng" algn="ctr">
                      <a:solidFill>
                        <a:schemeClr val="tx1"/>
                      </a:solidFill>
                      <a:prstDash val="solid"/>
                      <a:round/>
                      <a:headEnd type="none" w="med" len="med"/>
                      <a:tailEnd type="none" w="med" len="med"/>
                    </a:lnR>
                  </a:tcPr>
                </a:tc>
                <a:tc>
                  <a:txBody>
                    <a:bodyPr/>
                    <a:lstStyle/>
                    <a:p>
                      <a:r>
                        <a:rPr lang="ru-RU" sz="1400" b="0" dirty="0" smtClean="0"/>
                        <a:t>2016</a:t>
                      </a:r>
                    </a:p>
                    <a:p>
                      <a:r>
                        <a:rPr lang="ru-RU" sz="1400" b="0" dirty="0" smtClean="0"/>
                        <a:t>отчет</a:t>
                      </a:r>
                      <a:endParaRPr lang="ru-RU" sz="1400" b="0" dirty="0"/>
                    </a:p>
                  </a:txBody>
                  <a:tcPr>
                    <a:lnL w="12700" cap="flat" cmpd="sng" algn="ctr">
                      <a:solidFill>
                        <a:schemeClr val="tx1"/>
                      </a:solidFill>
                      <a:prstDash val="solid"/>
                      <a:round/>
                      <a:headEnd type="none" w="med" len="med"/>
                      <a:tailEnd type="none" w="med" len="med"/>
                    </a:lnL>
                  </a:tcPr>
                </a:tc>
                <a:tc>
                  <a:txBody>
                    <a:bodyPr/>
                    <a:lstStyle/>
                    <a:p>
                      <a:r>
                        <a:rPr lang="ru-RU" sz="1400" dirty="0" smtClean="0"/>
                        <a:t>2017</a:t>
                      </a:r>
                    </a:p>
                    <a:p>
                      <a:r>
                        <a:rPr lang="ru-RU" sz="1400" dirty="0" smtClean="0"/>
                        <a:t>(оценка))</a:t>
                      </a:r>
                      <a:endParaRPr lang="ru-RU" sz="14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2018г</a:t>
                      </a:r>
                      <a:endParaRPr lang="ru-RU" sz="1400" dirty="0"/>
                    </a:p>
                  </a:txBody>
                  <a:tcPr>
                    <a:lnL w="12700" cap="flat" cmpd="sng" algn="ctr">
                      <a:solidFill>
                        <a:schemeClr val="tx1"/>
                      </a:solidFill>
                      <a:prstDash val="solid"/>
                      <a:round/>
                      <a:headEnd type="none" w="med" len="med"/>
                      <a:tailEnd type="none" w="med" len="med"/>
                    </a:lnL>
                  </a:tcPr>
                </a:tc>
                <a:tc>
                  <a:txBody>
                    <a:bodyPr/>
                    <a:lstStyle/>
                    <a:p>
                      <a:r>
                        <a:rPr lang="ru-RU" sz="1400" dirty="0" smtClean="0"/>
                        <a:t>2019г</a:t>
                      </a:r>
                      <a:endParaRPr lang="ru-RU" sz="14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2020 г</a:t>
                      </a:r>
                      <a:endParaRPr lang="ru-RU" sz="1400" dirty="0"/>
                    </a:p>
                  </a:txBody>
                  <a:tcPr>
                    <a:lnL w="12700" cap="flat" cmpd="sng" algn="ctr">
                      <a:solidFill>
                        <a:schemeClr val="tx1"/>
                      </a:solidFill>
                      <a:prstDash val="solid"/>
                      <a:round/>
                      <a:headEnd type="none" w="med" len="med"/>
                      <a:tailEnd type="none" w="med" len="med"/>
                    </a:lnL>
                  </a:tcPr>
                </a:tc>
              </a:tr>
              <a:tr h="852095">
                <a:tc>
                  <a:txBody>
                    <a:bodyPr/>
                    <a:lstStyle/>
                    <a:p>
                      <a:r>
                        <a:rPr lang="ru-RU" sz="1800" dirty="0" smtClean="0"/>
                        <a:t>Доходы</a:t>
                      </a:r>
                      <a:endParaRPr lang="ru-RU" sz="18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34475,6</a:t>
                      </a:r>
                      <a:endParaRPr lang="ru-RU" sz="1400" dirty="0"/>
                    </a:p>
                  </a:txBody>
                  <a:tcPr>
                    <a:lnL w="12700" cap="flat" cmpd="sng" algn="ctr">
                      <a:solidFill>
                        <a:schemeClr val="tx1"/>
                      </a:solidFill>
                      <a:prstDash val="solid"/>
                      <a:round/>
                      <a:headEnd type="none" w="med" len="med"/>
                      <a:tailEnd type="none" w="med" len="med"/>
                    </a:lnL>
                  </a:tcPr>
                </a:tc>
                <a:tc>
                  <a:txBody>
                    <a:bodyPr/>
                    <a:lstStyle/>
                    <a:p>
                      <a:r>
                        <a:rPr lang="ru-RU" sz="1400" dirty="0" smtClean="0"/>
                        <a:t>41140,8</a:t>
                      </a:r>
                      <a:endParaRPr lang="ru-RU" sz="14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30359,8</a:t>
                      </a:r>
                      <a:endParaRPr lang="ru-RU" sz="1400" dirty="0"/>
                    </a:p>
                  </a:txBody>
                  <a:tcPr>
                    <a:lnL w="12700" cap="flat" cmpd="sng" algn="ctr">
                      <a:solidFill>
                        <a:schemeClr val="tx1"/>
                      </a:solidFill>
                      <a:prstDash val="solid"/>
                      <a:round/>
                      <a:headEnd type="none" w="med" len="med"/>
                      <a:tailEnd type="none" w="med" len="med"/>
                    </a:lnL>
                  </a:tcPr>
                </a:tc>
                <a:tc>
                  <a:txBody>
                    <a:bodyPr/>
                    <a:lstStyle/>
                    <a:p>
                      <a:r>
                        <a:rPr lang="ru-RU" sz="1400" dirty="0" smtClean="0"/>
                        <a:t>27433,6</a:t>
                      </a:r>
                      <a:endParaRPr lang="ru-RU" sz="14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29031,1</a:t>
                      </a:r>
                      <a:endParaRPr lang="ru-RU" sz="1400" dirty="0"/>
                    </a:p>
                  </a:txBody>
                  <a:tcPr>
                    <a:lnL w="12700" cap="flat" cmpd="sng" algn="ctr">
                      <a:solidFill>
                        <a:schemeClr val="tx1"/>
                      </a:solidFill>
                      <a:prstDash val="solid"/>
                      <a:round/>
                      <a:headEnd type="none" w="med" len="med"/>
                      <a:tailEnd type="none" w="med" len="med"/>
                    </a:lnL>
                  </a:tcPr>
                </a:tc>
              </a:tr>
              <a:tr h="852095">
                <a:tc>
                  <a:txBody>
                    <a:bodyPr/>
                    <a:lstStyle/>
                    <a:p>
                      <a:r>
                        <a:rPr lang="ru-RU" sz="1800" dirty="0" smtClean="0"/>
                        <a:t>Налоговые и неналоговые доходы</a:t>
                      </a:r>
                      <a:endParaRPr lang="ru-RU" sz="18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25504,3</a:t>
                      </a:r>
                      <a:endParaRPr lang="ru-RU" sz="1400" dirty="0"/>
                    </a:p>
                  </a:txBody>
                  <a:tcPr>
                    <a:lnL w="12700" cap="flat" cmpd="sng" algn="ctr">
                      <a:solidFill>
                        <a:schemeClr val="tx1"/>
                      </a:solidFill>
                      <a:prstDash val="solid"/>
                      <a:round/>
                      <a:headEnd type="none" w="med" len="med"/>
                      <a:tailEnd type="none" w="med" len="med"/>
                    </a:lnL>
                  </a:tcPr>
                </a:tc>
                <a:tc>
                  <a:txBody>
                    <a:bodyPr/>
                    <a:lstStyle/>
                    <a:p>
                      <a:r>
                        <a:rPr lang="ru-RU" sz="1400" dirty="0" smtClean="0"/>
                        <a:t>22379,5</a:t>
                      </a:r>
                      <a:endParaRPr lang="ru-RU" sz="14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22492,2</a:t>
                      </a:r>
                      <a:endParaRPr lang="ru-RU" sz="1400" dirty="0"/>
                    </a:p>
                  </a:txBody>
                  <a:tcPr>
                    <a:lnL w="12700" cap="flat" cmpd="sng" algn="ctr">
                      <a:solidFill>
                        <a:schemeClr val="tx1"/>
                      </a:solidFill>
                      <a:prstDash val="solid"/>
                      <a:round/>
                      <a:headEnd type="none" w="med" len="med"/>
                      <a:tailEnd type="none" w="med" len="med"/>
                    </a:lnL>
                  </a:tcPr>
                </a:tc>
                <a:tc>
                  <a:txBody>
                    <a:bodyPr/>
                    <a:lstStyle/>
                    <a:p>
                      <a:r>
                        <a:rPr lang="ru-RU" sz="1400" dirty="0" smtClean="0"/>
                        <a:t>22479,2</a:t>
                      </a:r>
                      <a:endParaRPr lang="ru-RU" sz="14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23430,3</a:t>
                      </a:r>
                      <a:endParaRPr lang="ru-RU" sz="1400" dirty="0"/>
                    </a:p>
                  </a:txBody>
                  <a:tcPr>
                    <a:lnL w="12700" cap="flat" cmpd="sng" algn="ctr">
                      <a:solidFill>
                        <a:schemeClr val="tx1"/>
                      </a:solidFill>
                      <a:prstDash val="solid"/>
                      <a:round/>
                      <a:headEnd type="none" w="med" len="med"/>
                      <a:tailEnd type="none" w="med" len="med"/>
                    </a:lnL>
                  </a:tcPr>
                </a:tc>
              </a:tr>
              <a:tr h="852095">
                <a:tc>
                  <a:txBody>
                    <a:bodyPr/>
                    <a:lstStyle/>
                    <a:p>
                      <a:r>
                        <a:rPr lang="ru-RU" sz="1800" dirty="0" smtClean="0"/>
                        <a:t>Безвозмездные</a:t>
                      </a:r>
                      <a:r>
                        <a:rPr lang="ru-RU" sz="1800" baseline="0" dirty="0" smtClean="0"/>
                        <a:t> поступления</a:t>
                      </a:r>
                      <a:endParaRPr lang="ru-RU" sz="18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8971,3</a:t>
                      </a:r>
                      <a:endParaRPr lang="ru-RU" sz="1400" dirty="0"/>
                    </a:p>
                  </a:txBody>
                  <a:tcPr>
                    <a:lnL w="12700" cap="flat" cmpd="sng" algn="ctr">
                      <a:solidFill>
                        <a:schemeClr val="tx1"/>
                      </a:solidFill>
                      <a:prstDash val="solid"/>
                      <a:round/>
                      <a:headEnd type="none" w="med" len="med"/>
                      <a:tailEnd type="none" w="med" len="med"/>
                    </a:lnL>
                  </a:tcPr>
                </a:tc>
                <a:tc>
                  <a:txBody>
                    <a:bodyPr/>
                    <a:lstStyle/>
                    <a:p>
                      <a:r>
                        <a:rPr lang="ru-RU" sz="1400" dirty="0" smtClean="0"/>
                        <a:t>18761,3</a:t>
                      </a:r>
                      <a:endParaRPr lang="ru-RU" sz="14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7867,6</a:t>
                      </a:r>
                      <a:endParaRPr lang="ru-RU" sz="1400" dirty="0"/>
                    </a:p>
                  </a:txBody>
                  <a:tcPr>
                    <a:lnL w="12700" cap="flat" cmpd="sng" algn="ctr">
                      <a:solidFill>
                        <a:schemeClr val="tx1"/>
                      </a:solidFill>
                      <a:prstDash val="solid"/>
                      <a:round/>
                      <a:headEnd type="none" w="med" len="med"/>
                      <a:tailEnd type="none" w="med" len="med"/>
                    </a:lnL>
                  </a:tcPr>
                </a:tc>
                <a:tc>
                  <a:txBody>
                    <a:bodyPr/>
                    <a:lstStyle/>
                    <a:p>
                      <a:r>
                        <a:rPr lang="ru-RU" sz="1400" dirty="0" smtClean="0"/>
                        <a:t>4954,4</a:t>
                      </a:r>
                      <a:endParaRPr lang="ru-RU" sz="14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5600,8</a:t>
                      </a:r>
                      <a:endParaRPr lang="ru-RU" sz="1400" dirty="0"/>
                    </a:p>
                  </a:txBody>
                  <a:tcPr>
                    <a:lnL w="12700" cap="flat" cmpd="sng" algn="ctr">
                      <a:solidFill>
                        <a:schemeClr val="tx1"/>
                      </a:solidFill>
                      <a:prstDash val="solid"/>
                      <a:round/>
                      <a:headEnd type="none" w="med" len="med"/>
                      <a:tailEnd type="none" w="med" len="med"/>
                    </a:lnL>
                  </a:tcPr>
                </a:tc>
              </a:tr>
              <a:tr h="852095">
                <a:tc>
                  <a:txBody>
                    <a:bodyPr/>
                    <a:lstStyle/>
                    <a:p>
                      <a:r>
                        <a:rPr lang="ru-RU" sz="1800" dirty="0" smtClean="0"/>
                        <a:t>Расходы</a:t>
                      </a:r>
                      <a:endParaRPr lang="ru-RU" sz="18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34587,4</a:t>
                      </a:r>
                      <a:endParaRPr lang="ru-RU" sz="1400" dirty="0"/>
                    </a:p>
                  </a:txBody>
                  <a:tcPr>
                    <a:lnL w="12700" cap="flat" cmpd="sng" algn="ctr">
                      <a:solidFill>
                        <a:schemeClr val="tx1"/>
                      </a:solidFill>
                      <a:prstDash val="solid"/>
                      <a:round/>
                      <a:headEnd type="none" w="med" len="med"/>
                      <a:tailEnd type="none" w="med" len="med"/>
                    </a:lnL>
                  </a:tcPr>
                </a:tc>
                <a:tc>
                  <a:txBody>
                    <a:bodyPr/>
                    <a:lstStyle/>
                    <a:p>
                      <a:r>
                        <a:rPr lang="ru-RU" sz="1400" dirty="0" smtClean="0"/>
                        <a:t>42598,4</a:t>
                      </a:r>
                      <a:endParaRPr lang="ru-RU" sz="14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30359,8</a:t>
                      </a:r>
                      <a:endParaRPr lang="ru-RU" sz="1400" dirty="0"/>
                    </a:p>
                  </a:txBody>
                  <a:tcPr>
                    <a:lnL w="12700" cap="flat" cmpd="sng" algn="ctr">
                      <a:solidFill>
                        <a:schemeClr val="tx1"/>
                      </a:solidFill>
                      <a:prstDash val="solid"/>
                      <a:round/>
                      <a:headEnd type="none" w="med" len="med"/>
                      <a:tailEnd type="none" w="med" len="med"/>
                    </a:lnL>
                  </a:tcPr>
                </a:tc>
                <a:tc>
                  <a:txBody>
                    <a:bodyPr/>
                    <a:lstStyle/>
                    <a:p>
                      <a:r>
                        <a:rPr lang="ru-RU" sz="1400" dirty="0" smtClean="0"/>
                        <a:t>27433,6</a:t>
                      </a:r>
                      <a:endParaRPr lang="ru-RU" sz="14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29031,1</a:t>
                      </a:r>
                      <a:endParaRPr lang="ru-RU" sz="1400" dirty="0"/>
                    </a:p>
                  </a:txBody>
                  <a:tcPr>
                    <a:lnL w="12700" cap="flat" cmpd="sng" algn="ctr">
                      <a:solidFill>
                        <a:schemeClr val="tx1"/>
                      </a:solidFill>
                      <a:prstDash val="solid"/>
                      <a:round/>
                      <a:headEnd type="none" w="med" len="med"/>
                      <a:tailEnd type="none" w="med" len="med"/>
                    </a:lnL>
                  </a:tcPr>
                </a:tc>
              </a:tr>
              <a:tr h="852095">
                <a:tc>
                  <a:txBody>
                    <a:bodyPr/>
                    <a:lstStyle/>
                    <a:p>
                      <a:r>
                        <a:rPr lang="ru-RU" sz="1800" dirty="0" smtClean="0"/>
                        <a:t>Дефицит</a:t>
                      </a:r>
                    </a:p>
                    <a:p>
                      <a:r>
                        <a:rPr lang="ru-RU" sz="1800" dirty="0" smtClean="0"/>
                        <a:t>(профицит)</a:t>
                      </a:r>
                      <a:endParaRPr lang="ru-RU" sz="18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-111,8</a:t>
                      </a:r>
                      <a:endParaRPr lang="ru-RU" sz="1400" dirty="0"/>
                    </a:p>
                  </a:txBody>
                  <a:tcPr>
                    <a:lnL w="12700" cap="flat" cmpd="sng" algn="ctr">
                      <a:solidFill>
                        <a:schemeClr val="tx1"/>
                      </a:solidFill>
                      <a:prstDash val="solid"/>
                      <a:round/>
                      <a:headEnd type="none" w="med" len="med"/>
                      <a:tailEnd type="none" w="med" len="med"/>
                    </a:lnL>
                  </a:tcPr>
                </a:tc>
                <a:tc>
                  <a:txBody>
                    <a:bodyPr/>
                    <a:lstStyle/>
                    <a:p>
                      <a:r>
                        <a:rPr lang="ru-RU" sz="1400" dirty="0" smtClean="0"/>
                        <a:t>-1457,6</a:t>
                      </a:r>
                      <a:endParaRPr lang="ru-RU" sz="14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0,00</a:t>
                      </a:r>
                      <a:endParaRPr lang="ru-RU" sz="1400" dirty="0"/>
                    </a:p>
                  </a:txBody>
                  <a:tcPr>
                    <a:lnL w="12700" cap="flat" cmpd="sng" algn="ctr">
                      <a:solidFill>
                        <a:schemeClr val="tx1"/>
                      </a:solidFill>
                      <a:prstDash val="solid"/>
                      <a:round/>
                      <a:headEnd type="none" w="med" len="med"/>
                      <a:tailEnd type="none" w="med" len="med"/>
                    </a:lnL>
                  </a:tcPr>
                </a:tc>
                <a:tc>
                  <a:txBody>
                    <a:bodyPr/>
                    <a:lstStyle/>
                    <a:p>
                      <a:r>
                        <a:rPr lang="ru-RU" sz="1400" dirty="0" smtClean="0"/>
                        <a:t>0,00</a:t>
                      </a:r>
                      <a:endParaRPr lang="ru-RU" sz="1400" dirty="0"/>
                    </a:p>
                  </a:txBody>
                  <a:tcPr>
                    <a:lnR w="12700" cap="flat" cmpd="sng" algn="ctr">
                      <a:solidFill>
                        <a:schemeClr val="tx1"/>
                      </a:solidFill>
                      <a:prstDash val="solid"/>
                      <a:round/>
                      <a:headEnd type="none" w="med" len="med"/>
                      <a:tailEnd type="none" w="med" len="med"/>
                    </a:lnR>
                  </a:tcPr>
                </a:tc>
                <a:tc>
                  <a:txBody>
                    <a:bodyPr/>
                    <a:lstStyle/>
                    <a:p>
                      <a:r>
                        <a:rPr lang="ru-RU" sz="1400" dirty="0" smtClean="0"/>
                        <a:t>0,00</a:t>
                      </a:r>
                      <a:endParaRPr lang="ru-RU" sz="1400" dirty="0"/>
                    </a:p>
                  </a:txBody>
                  <a:tcPr>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2715804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280920" cy="5904656"/>
          </a:xfrm>
        </p:spPr>
        <p:txBody>
          <a:bodyPr/>
          <a:lstStyle/>
          <a:p>
            <a:pPr marL="0" indent="0" algn="l">
              <a:buNone/>
            </a:pPr>
            <a:r>
              <a:rPr lang="ru-RU" sz="1800" dirty="0" smtClean="0">
                <a:effectLst/>
              </a:rPr>
              <a:t>   </a:t>
            </a:r>
            <a:r>
              <a:rPr lang="en-US" sz="1800" dirty="0" smtClean="0">
                <a:effectLst/>
              </a:rPr>
              <a:t>                    </a:t>
            </a:r>
            <a:r>
              <a:rPr lang="ru-RU" sz="2000" dirty="0" smtClean="0">
                <a:effectLst/>
              </a:rPr>
              <a:t>Доходы бюджета Палехского Городского поселения</a:t>
            </a:r>
            <a:r>
              <a:rPr lang="ru-RU" sz="2000" dirty="0">
                <a:effectLst/>
              </a:rPr>
              <a:t/>
            </a:r>
            <a:br>
              <a:rPr lang="ru-RU" sz="2000" dirty="0">
                <a:effectLst/>
              </a:rPr>
            </a:br>
            <a:r>
              <a:rPr lang="ru-RU" sz="2000" dirty="0" smtClean="0">
                <a:effectLst/>
              </a:rPr>
              <a:t>	</a:t>
            </a:r>
            <a:r>
              <a:rPr lang="ru-RU" sz="1600" dirty="0" smtClean="0">
                <a:effectLst/>
              </a:rPr>
              <a:t>Доходная часть бюджета Палехского городского поселения на 2018 год и на плановый период 2019 и 2020 годов определена исходя из действующего налогового и бюджетного законодательства Российской Федерации, Ивановской области, муниципальных правовых актов органов местного самоуправления Палехского городского поселения с учетом изменений, вступающих в силу с очередного финансового года.</a:t>
            </a:r>
            <a:br>
              <a:rPr lang="ru-RU" sz="1600" dirty="0" smtClean="0">
                <a:effectLst/>
              </a:rPr>
            </a:br>
            <a:r>
              <a:rPr lang="ru-RU" sz="1600" dirty="0">
                <a:effectLst/>
              </a:rPr>
              <a:t>	</a:t>
            </a:r>
            <a:r>
              <a:rPr lang="ru-RU" sz="1600" dirty="0" smtClean="0">
                <a:effectLst/>
              </a:rPr>
              <a:t>Объем доходов бюджета Палехского городского поселения на 2018 год прогнозируется в общей сумме 30359,8 тыс. рублей. Налоговые и неналоговые доходы составляют 22492,2 тыс. рублей, безвозмездные поступления из областного бюджета в виде дотации на выравнивание бюджетной обеспеченности, субсидий, субвенций и прочих межбюджетных трансфертов  - 7867,6 тыс. рублей.</a:t>
            </a:r>
            <a:endParaRPr lang="ru-RU" sz="1600" dirty="0">
              <a:effectLst/>
            </a:endParaRPr>
          </a:p>
        </p:txBody>
      </p:sp>
      <p:pic>
        <p:nvPicPr>
          <p:cNvPr id="2050" name="Picture 2" descr="C:\picture-20686-300x300.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800"/>
                    </a14:imgEffect>
                  </a14:imgLayer>
                </a14:imgProps>
              </a:ext>
              <a:ext uri="{28A0092B-C50C-407E-A947-70E740481C1C}">
                <a14:useLocalDpi xmlns:a14="http://schemas.microsoft.com/office/drawing/2010/main" val="0"/>
              </a:ext>
            </a:extLst>
          </a:blip>
          <a:srcRect/>
          <a:stretch>
            <a:fillRect/>
          </a:stretch>
        </p:blipFill>
        <p:spPr bwMode="auto">
          <a:xfrm>
            <a:off x="4211960" y="4077072"/>
            <a:ext cx="2687067" cy="2687067"/>
          </a:xfrm>
          <a:prstGeom prst="rect">
            <a:avLst/>
          </a:prstGeom>
          <a:noFill/>
          <a:effectLst>
            <a:softEdge rad="152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131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251520" y="395496"/>
            <a:ext cx="4680520" cy="6643072"/>
          </a:xfrm>
        </p:spPr>
        <p:txBody>
          <a:bodyPr>
            <a:normAutofit/>
          </a:bodyPr>
          <a:lstStyle/>
          <a:p>
            <a:pPr lvl="1"/>
            <a:r>
              <a:rPr lang="ru-RU" sz="1400" dirty="0" smtClean="0"/>
              <a:t>   Объем налоговых и неналоговых доходов проекта бюджета Палехского городского поселения на 2018 год рассчитан в сумме 22492,2 тыс. рублей: налоговых доходов 21201,2тыс. рублей, неналоговых доходов – 1291,0  тыс. рублей.</a:t>
            </a:r>
          </a:p>
          <a:p>
            <a:pPr lvl="1"/>
            <a:r>
              <a:rPr lang="ru-RU" sz="1400" dirty="0"/>
              <a:t>	</a:t>
            </a:r>
            <a:r>
              <a:rPr lang="ru-RU" sz="1400" dirty="0" smtClean="0"/>
              <a:t>Основой формирования в 2018 году  объема налоговых и неналоговых доходов бюджета городского поселения являются налоговые поступления, большая часть которых формируется за счет налога на доходы физических лиц – 17374,3 тыс. рублей.</a:t>
            </a:r>
          </a:p>
          <a:p>
            <a:pPr lvl="1"/>
            <a:r>
              <a:rPr lang="ru-RU" sz="1400" dirty="0" smtClean="0"/>
              <a:t>	Наиболее объемными источниками неналоговых доходов являются доходы от  использования муниципального имущества – 956,0 тыс. рублей, доходы от оказания платных услуг (работ) и компенсации затрат государства – 295 тыс. рублей.	</a:t>
            </a:r>
            <a:endParaRPr lang="ru-RU" sz="1400" dirty="0"/>
          </a:p>
        </p:txBody>
      </p:sp>
      <p:pic>
        <p:nvPicPr>
          <p:cNvPr id="3074" name="Picture 2" descr="C:\preview.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556" b="100000" l="335" r="98996"/>
                    </a14:imgEffect>
                  </a14:imgLayer>
                </a14:imgProps>
              </a:ext>
              <a:ext uri="{28A0092B-C50C-407E-A947-70E740481C1C}">
                <a14:useLocalDpi xmlns:a14="http://schemas.microsoft.com/office/drawing/2010/main" val="0"/>
              </a:ext>
            </a:extLst>
          </a:blip>
          <a:srcRect/>
          <a:stretch>
            <a:fillRect/>
          </a:stretch>
        </p:blipFill>
        <p:spPr bwMode="auto">
          <a:xfrm>
            <a:off x="5259390" y="1988840"/>
            <a:ext cx="3560044" cy="2860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5815276" y="3717032"/>
            <a:ext cx="2448272" cy="707886"/>
          </a:xfrm>
          <a:prstGeom prst="rect">
            <a:avLst/>
          </a:prstGeom>
          <a:noFill/>
        </p:spPr>
        <p:txBody>
          <a:bodyPr wrap="square" rtlCol="0">
            <a:spAutoFit/>
          </a:bodyPr>
          <a:lstStyle/>
          <a:p>
            <a:r>
              <a:rPr lang="ru-RU" sz="2000" b="1" dirty="0">
                <a:solidFill>
                  <a:srgbClr val="7030A0"/>
                </a:solidFill>
              </a:rPr>
              <a:t>ДОХОДЫ БЮДЖЕТА</a:t>
            </a:r>
          </a:p>
        </p:txBody>
      </p:sp>
      <p:sp>
        <p:nvSpPr>
          <p:cNvPr id="5" name="Стрелка вправо 4"/>
          <p:cNvSpPr/>
          <p:nvPr/>
        </p:nvSpPr>
        <p:spPr>
          <a:xfrm rot="6084108">
            <a:off x="6174039" y="793505"/>
            <a:ext cx="2088232"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ru-RU" dirty="0" smtClean="0"/>
              <a:t>Безвозмездные </a:t>
            </a:r>
          </a:p>
          <a:p>
            <a:pPr algn="ctr"/>
            <a:r>
              <a:rPr lang="ru-RU" dirty="0" smtClean="0"/>
              <a:t>поступления</a:t>
            </a:r>
            <a:endParaRPr lang="ru-RU" dirty="0"/>
          </a:p>
        </p:txBody>
      </p:sp>
      <p:sp>
        <p:nvSpPr>
          <p:cNvPr id="6" name="Стрелка вниз 5"/>
          <p:cNvSpPr/>
          <p:nvPr/>
        </p:nvSpPr>
        <p:spPr>
          <a:xfrm rot="12310170">
            <a:off x="5414426" y="4851222"/>
            <a:ext cx="936104" cy="1800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ru-RU" dirty="0" smtClean="0"/>
              <a:t>Налоговые</a:t>
            </a:r>
          </a:p>
          <a:p>
            <a:pPr algn="ctr"/>
            <a:r>
              <a:rPr lang="ru-RU" dirty="0" smtClean="0"/>
              <a:t>доходы</a:t>
            </a:r>
            <a:endParaRPr lang="ru-RU" dirty="0"/>
          </a:p>
        </p:txBody>
      </p:sp>
      <p:sp>
        <p:nvSpPr>
          <p:cNvPr id="7" name="Стрелка вниз 6"/>
          <p:cNvSpPr/>
          <p:nvPr/>
        </p:nvSpPr>
        <p:spPr>
          <a:xfrm rot="9132712">
            <a:off x="7778053" y="4769703"/>
            <a:ext cx="877622" cy="19233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dirty="0" smtClean="0"/>
              <a:t>Неналоговые</a:t>
            </a:r>
          </a:p>
          <a:p>
            <a:pPr algn="ctr"/>
            <a:r>
              <a:rPr lang="ru-RU" dirty="0" smtClean="0"/>
              <a:t>доходы</a:t>
            </a:r>
            <a:endParaRPr lang="ru-RU" dirty="0"/>
          </a:p>
        </p:txBody>
      </p:sp>
    </p:spTree>
    <p:extLst>
      <p:ext uri="{BB962C8B-B14F-4D97-AF65-F5344CB8AC3E}">
        <p14:creationId xmlns:p14="http://schemas.microsoft.com/office/powerpoint/2010/main" val="1599241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280920" cy="1143000"/>
          </a:xfrm>
        </p:spPr>
        <p:txBody>
          <a:bodyPr/>
          <a:lstStyle/>
          <a:p>
            <a:pPr algn="ctr"/>
            <a:r>
              <a:rPr lang="ru-RU" sz="2400" dirty="0" smtClean="0"/>
              <a:t>Налоговые и неналоговые доходы бюджета муниципального района в 2016-2020 годах</a:t>
            </a:r>
            <a:br>
              <a:rPr lang="ru-RU" sz="2400" dirty="0" smtClean="0"/>
            </a:br>
            <a:r>
              <a:rPr lang="ru-RU" sz="2400" dirty="0"/>
              <a:t> </a:t>
            </a:r>
            <a:r>
              <a:rPr lang="ru-RU" sz="2400" dirty="0" smtClean="0"/>
              <a:t>                                                                                  тыс. руб.</a:t>
            </a:r>
            <a:endParaRPr lang="ru-RU" sz="2400" dirty="0"/>
          </a:p>
        </p:txBody>
      </p:sp>
      <p:graphicFrame>
        <p:nvGraphicFramePr>
          <p:cNvPr id="4" name="Диаграмма 3"/>
          <p:cNvGraphicFramePr/>
          <p:nvPr>
            <p:extLst>
              <p:ext uri="{D42A27DB-BD31-4B8C-83A1-F6EECF244321}">
                <p14:modId xmlns:p14="http://schemas.microsoft.com/office/powerpoint/2010/main" val="2461360686"/>
              </p:ext>
            </p:extLst>
          </p:nvPr>
        </p:nvGraphicFramePr>
        <p:xfrm>
          <a:off x="251520" y="1268760"/>
          <a:ext cx="8640960" cy="5328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3539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332656"/>
            <a:ext cx="7488832" cy="1080120"/>
          </a:xfrm>
        </p:spPr>
        <p:txBody>
          <a:bodyPr/>
          <a:lstStyle/>
          <a:p>
            <a:r>
              <a:rPr lang="ru-RU" b="1" dirty="0" smtClean="0"/>
              <a:t>Динамика налоговых  доходов бюджета городского поселения в  2016 -2020 годах</a:t>
            </a:r>
            <a:endParaRPr lang="en-US" b="1" dirty="0" smtClean="0"/>
          </a:p>
          <a:p>
            <a:pPr lvl="8" algn="r"/>
            <a:r>
              <a:rPr lang="ru-RU" b="1" dirty="0" smtClean="0"/>
              <a:t>тыс. </a:t>
            </a:r>
            <a:r>
              <a:rPr lang="ru-RU" b="1" dirty="0" err="1" smtClean="0"/>
              <a:t>руб</a:t>
            </a:r>
            <a:endParaRPr lang="ru-RU" b="1" dirty="0"/>
          </a:p>
        </p:txBody>
      </p:sp>
      <p:graphicFrame>
        <p:nvGraphicFramePr>
          <p:cNvPr id="4" name="Диаграмма 3"/>
          <p:cNvGraphicFramePr/>
          <p:nvPr>
            <p:extLst>
              <p:ext uri="{D42A27DB-BD31-4B8C-83A1-F6EECF244321}">
                <p14:modId xmlns:p14="http://schemas.microsoft.com/office/powerpoint/2010/main" val="788450569"/>
              </p:ext>
            </p:extLst>
          </p:nvPr>
        </p:nvGraphicFramePr>
        <p:xfrm>
          <a:off x="323528" y="1340768"/>
          <a:ext cx="8568952" cy="4984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7834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971600" y="116632"/>
            <a:ext cx="7488832" cy="1008112"/>
          </a:xfrm>
        </p:spPr>
        <p:txBody>
          <a:bodyPr/>
          <a:lstStyle/>
          <a:p>
            <a:r>
              <a:rPr lang="ru-RU" b="1" dirty="0" smtClean="0"/>
              <a:t>Динамика неналоговых доходов бюджета городского поселения в 2016 -2020 годах</a:t>
            </a:r>
            <a:endParaRPr lang="ru-RU" b="1" dirty="0"/>
          </a:p>
        </p:txBody>
      </p:sp>
      <p:graphicFrame>
        <p:nvGraphicFramePr>
          <p:cNvPr id="4" name="Диаграмма 3"/>
          <p:cNvGraphicFramePr/>
          <p:nvPr>
            <p:extLst>
              <p:ext uri="{D42A27DB-BD31-4B8C-83A1-F6EECF244321}">
                <p14:modId xmlns:p14="http://schemas.microsoft.com/office/powerpoint/2010/main" val="3566213691"/>
              </p:ext>
            </p:extLst>
          </p:nvPr>
        </p:nvGraphicFramePr>
        <p:xfrm>
          <a:off x="395536" y="1397000"/>
          <a:ext cx="8568952" cy="4984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8114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60648"/>
            <a:ext cx="7520623" cy="1143000"/>
          </a:xfrm>
        </p:spPr>
        <p:txBody>
          <a:bodyPr/>
          <a:lstStyle/>
          <a:p>
            <a:pPr algn="l"/>
            <a:r>
              <a:rPr lang="ru-RU" sz="2400" dirty="0" smtClean="0"/>
              <a:t>Динамика безвозмездных поступлений в 2016 -2020 годах</a:t>
            </a:r>
            <a:endParaRPr lang="ru-RU" sz="2400" dirty="0"/>
          </a:p>
        </p:txBody>
      </p:sp>
      <p:graphicFrame>
        <p:nvGraphicFramePr>
          <p:cNvPr id="4" name="Диаграмма 3"/>
          <p:cNvGraphicFramePr/>
          <p:nvPr>
            <p:extLst>
              <p:ext uri="{D42A27DB-BD31-4B8C-83A1-F6EECF244321}">
                <p14:modId xmlns:p14="http://schemas.microsoft.com/office/powerpoint/2010/main" val="2196381728"/>
              </p:ext>
            </p:extLst>
          </p:nvPr>
        </p:nvGraphicFramePr>
        <p:xfrm>
          <a:off x="395536" y="1397000"/>
          <a:ext cx="8568952" cy="4984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5660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547664" y="244500"/>
            <a:ext cx="6491287" cy="1384300"/>
          </a:xfrm>
        </p:spPr>
        <p:txBody>
          <a:bodyPr>
            <a:normAutofit/>
          </a:bodyPr>
          <a:lstStyle/>
          <a:p>
            <a:pPr marL="0" indent="0" algn="ctr">
              <a:buNone/>
            </a:pPr>
            <a:r>
              <a:rPr lang="ru-RU" sz="4000" dirty="0" smtClean="0">
                <a:effectLst/>
                <a:latin typeface="Times New Roman" pitchFamily="18" charset="0"/>
              </a:rPr>
              <a:t>Палехское </a:t>
            </a:r>
            <a:r>
              <a:rPr lang="ru-RU" sz="4000" dirty="0">
                <a:effectLst/>
                <a:latin typeface="Times New Roman" pitchFamily="18" charset="0"/>
              </a:rPr>
              <a:t/>
            </a:r>
            <a:br>
              <a:rPr lang="ru-RU" sz="4000" dirty="0">
                <a:effectLst/>
                <a:latin typeface="Times New Roman" pitchFamily="18" charset="0"/>
              </a:rPr>
            </a:br>
            <a:r>
              <a:rPr lang="ru-RU" sz="4000" dirty="0" smtClean="0">
                <a:effectLst/>
                <a:latin typeface="Times New Roman" pitchFamily="18" charset="0"/>
              </a:rPr>
              <a:t>городское поселение</a:t>
            </a:r>
            <a:endParaRPr lang="ru-RU" sz="4000" dirty="0">
              <a:effectLst/>
              <a:latin typeface="Times New Roman" pitchFamily="18" charset="0"/>
            </a:endParaRPr>
          </a:p>
        </p:txBody>
      </p:sp>
      <p:sp>
        <p:nvSpPr>
          <p:cNvPr id="17415" name="Rectangle 7"/>
          <p:cNvSpPr>
            <a:spLocks noGrp="1" noChangeArrowheads="1"/>
          </p:cNvSpPr>
          <p:nvPr>
            <p:ph sz="quarter" idx="1"/>
          </p:nvPr>
        </p:nvSpPr>
        <p:spPr>
          <a:xfrm>
            <a:off x="4352776" y="3299122"/>
            <a:ext cx="4788024" cy="3586138"/>
          </a:xfrm>
        </p:spPr>
        <p:txBody>
          <a:bodyPr>
            <a:normAutofit/>
          </a:bodyPr>
          <a:lstStyle/>
          <a:p>
            <a:r>
              <a:rPr lang="ru-RU" sz="2000" b="1" dirty="0">
                <a:latin typeface="Times New Roman" pitchFamily="18" charset="0"/>
              </a:rPr>
              <a:t>Территория </a:t>
            </a:r>
            <a:r>
              <a:rPr lang="ru-RU" sz="2000" b="1" dirty="0" smtClean="0">
                <a:latin typeface="Times New Roman" pitchFamily="18" charset="0"/>
              </a:rPr>
              <a:t>Палехского </a:t>
            </a:r>
            <a:r>
              <a:rPr lang="ru-RU" sz="2000" b="1" dirty="0">
                <a:latin typeface="Times New Roman" pitchFamily="18" charset="0"/>
              </a:rPr>
              <a:t>муниципального района - </a:t>
            </a:r>
            <a:r>
              <a:rPr lang="ru-RU" sz="2000" b="1" dirty="0" smtClean="0">
                <a:latin typeface="Times New Roman" pitchFamily="18" charset="0"/>
              </a:rPr>
              <a:t>852 кв</a:t>
            </a:r>
            <a:r>
              <a:rPr lang="ru-RU" sz="2000" b="1" dirty="0">
                <a:latin typeface="Times New Roman" pitchFamily="18" charset="0"/>
              </a:rPr>
              <a:t>. км</a:t>
            </a:r>
          </a:p>
          <a:p>
            <a:r>
              <a:rPr lang="ru-RU" sz="2000" b="1" dirty="0">
                <a:latin typeface="Times New Roman" pitchFamily="18" charset="0"/>
              </a:rPr>
              <a:t>Численность </a:t>
            </a:r>
            <a:r>
              <a:rPr lang="ru-RU" sz="2000" b="1" dirty="0" smtClean="0">
                <a:latin typeface="Times New Roman" pitchFamily="18" charset="0"/>
              </a:rPr>
              <a:t>Палехского городского поселения  </a:t>
            </a:r>
            <a:r>
              <a:rPr lang="ru-RU" sz="2000" b="1" dirty="0">
                <a:latin typeface="Times New Roman" pitchFamily="18" charset="0"/>
              </a:rPr>
              <a:t>по состоянию на </a:t>
            </a:r>
            <a:r>
              <a:rPr lang="ru-RU" sz="2000" b="1" dirty="0" smtClean="0">
                <a:latin typeface="Times New Roman" pitchFamily="18" charset="0"/>
              </a:rPr>
              <a:t>01.01.2017 </a:t>
            </a:r>
            <a:r>
              <a:rPr lang="ru-RU" sz="2000" b="1" dirty="0">
                <a:latin typeface="Times New Roman" pitchFamily="18" charset="0"/>
              </a:rPr>
              <a:t>- </a:t>
            </a:r>
            <a:r>
              <a:rPr lang="ru-RU" sz="2000" b="1" dirty="0" smtClean="0">
                <a:latin typeface="Times New Roman" pitchFamily="18" charset="0"/>
              </a:rPr>
              <a:t> 4912 человек, в том числе:</a:t>
            </a:r>
          </a:p>
          <a:p>
            <a:r>
              <a:rPr lang="ru-RU" sz="2000" b="1" dirty="0" smtClean="0">
                <a:latin typeface="Times New Roman" pitchFamily="18" charset="0"/>
              </a:rPr>
              <a:t>Городское - 4821 человек</a:t>
            </a:r>
          </a:p>
          <a:p>
            <a:r>
              <a:rPr lang="ru-RU" sz="2000" b="1" dirty="0" smtClean="0">
                <a:latin typeface="Times New Roman" pitchFamily="18" charset="0"/>
              </a:rPr>
              <a:t>Сельское  - 91 человек</a:t>
            </a:r>
            <a:endParaRPr lang="ru-RU" sz="2000" b="1" dirty="0">
              <a:latin typeface="Times New Roman"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80928"/>
            <a:ext cx="3836116"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descr="C:\EXCHANGE\архивы\Герб_Палеха_Финальный\g115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91" y="1772816"/>
            <a:ext cx="1440904" cy="18435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7531165" cy="6262632"/>
          </a:xfrm>
        </p:spPr>
        <p:txBody>
          <a:bodyPr/>
          <a:lstStyle/>
          <a:p>
            <a:pPr algn="l"/>
            <a:r>
              <a:rPr lang="ru-RU" sz="2800" dirty="0" smtClean="0"/>
              <a:t>Структура налоговых  доходов Палехского городского поселения в 2016-2020 годах</a:t>
            </a:r>
            <a:endParaRPr lang="ru-RU" sz="2800" dirty="0"/>
          </a:p>
        </p:txBody>
      </p:sp>
      <p:graphicFrame>
        <p:nvGraphicFramePr>
          <p:cNvPr id="4" name="Диаграмма 3"/>
          <p:cNvGraphicFramePr/>
          <p:nvPr>
            <p:extLst>
              <p:ext uri="{D42A27DB-BD31-4B8C-83A1-F6EECF244321}">
                <p14:modId xmlns:p14="http://schemas.microsoft.com/office/powerpoint/2010/main" val="3668203518"/>
              </p:ext>
            </p:extLst>
          </p:nvPr>
        </p:nvGraphicFramePr>
        <p:xfrm>
          <a:off x="827584" y="1484784"/>
          <a:ext cx="2304256" cy="2232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extLst>
              <p:ext uri="{D42A27DB-BD31-4B8C-83A1-F6EECF244321}">
                <p14:modId xmlns:p14="http://schemas.microsoft.com/office/powerpoint/2010/main" val="3168285742"/>
              </p:ext>
            </p:extLst>
          </p:nvPr>
        </p:nvGraphicFramePr>
        <p:xfrm>
          <a:off x="3131840" y="1628800"/>
          <a:ext cx="2664296" cy="216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p:nvPr>
            <p:extLst>
              <p:ext uri="{D42A27DB-BD31-4B8C-83A1-F6EECF244321}">
                <p14:modId xmlns:p14="http://schemas.microsoft.com/office/powerpoint/2010/main" val="3257858510"/>
              </p:ext>
            </p:extLst>
          </p:nvPr>
        </p:nvGraphicFramePr>
        <p:xfrm>
          <a:off x="5724128" y="1556792"/>
          <a:ext cx="2736304" cy="23042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Диаграмма 6"/>
          <p:cNvGraphicFramePr/>
          <p:nvPr>
            <p:extLst>
              <p:ext uri="{D42A27DB-BD31-4B8C-83A1-F6EECF244321}">
                <p14:modId xmlns:p14="http://schemas.microsoft.com/office/powerpoint/2010/main" val="819362435"/>
              </p:ext>
            </p:extLst>
          </p:nvPr>
        </p:nvGraphicFramePr>
        <p:xfrm>
          <a:off x="899592" y="3717032"/>
          <a:ext cx="2232248" cy="23920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Диаграмма 7"/>
          <p:cNvGraphicFramePr/>
          <p:nvPr>
            <p:extLst>
              <p:ext uri="{D42A27DB-BD31-4B8C-83A1-F6EECF244321}">
                <p14:modId xmlns:p14="http://schemas.microsoft.com/office/powerpoint/2010/main" val="1019847568"/>
              </p:ext>
            </p:extLst>
          </p:nvPr>
        </p:nvGraphicFramePr>
        <p:xfrm>
          <a:off x="3419872" y="3501008"/>
          <a:ext cx="5328592" cy="224802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607463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476672"/>
            <a:ext cx="7056784" cy="790024"/>
          </a:xfrm>
        </p:spPr>
        <p:txBody>
          <a:bodyPr/>
          <a:lstStyle/>
          <a:p>
            <a:pPr algn="ctr"/>
            <a:r>
              <a:rPr lang="ru-RU" sz="2000" dirty="0" smtClean="0"/>
              <a:t>Структура неналоговых доходов бюджета Палехского городского поселения в 2016-2020 годах</a:t>
            </a:r>
            <a:endParaRPr lang="ru-RU" sz="2000" dirty="0"/>
          </a:p>
        </p:txBody>
      </p:sp>
      <p:graphicFrame>
        <p:nvGraphicFramePr>
          <p:cNvPr id="4" name="Диаграмма 3"/>
          <p:cNvGraphicFramePr/>
          <p:nvPr>
            <p:extLst>
              <p:ext uri="{D42A27DB-BD31-4B8C-83A1-F6EECF244321}">
                <p14:modId xmlns:p14="http://schemas.microsoft.com/office/powerpoint/2010/main" val="2627315453"/>
              </p:ext>
            </p:extLst>
          </p:nvPr>
        </p:nvGraphicFramePr>
        <p:xfrm>
          <a:off x="827584" y="1484784"/>
          <a:ext cx="2304256" cy="22322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extLst>
              <p:ext uri="{D42A27DB-BD31-4B8C-83A1-F6EECF244321}">
                <p14:modId xmlns:p14="http://schemas.microsoft.com/office/powerpoint/2010/main" val="767424970"/>
              </p:ext>
            </p:extLst>
          </p:nvPr>
        </p:nvGraphicFramePr>
        <p:xfrm>
          <a:off x="3131840" y="1628800"/>
          <a:ext cx="2664296" cy="216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p:nvPr>
            <p:extLst>
              <p:ext uri="{D42A27DB-BD31-4B8C-83A1-F6EECF244321}">
                <p14:modId xmlns:p14="http://schemas.microsoft.com/office/powerpoint/2010/main" val="165128106"/>
              </p:ext>
            </p:extLst>
          </p:nvPr>
        </p:nvGraphicFramePr>
        <p:xfrm>
          <a:off x="5724128" y="1556792"/>
          <a:ext cx="2736304" cy="23042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Диаграмма 6"/>
          <p:cNvGraphicFramePr/>
          <p:nvPr>
            <p:extLst>
              <p:ext uri="{D42A27DB-BD31-4B8C-83A1-F6EECF244321}">
                <p14:modId xmlns:p14="http://schemas.microsoft.com/office/powerpoint/2010/main" val="4187353472"/>
              </p:ext>
            </p:extLst>
          </p:nvPr>
        </p:nvGraphicFramePr>
        <p:xfrm>
          <a:off x="899592" y="3717032"/>
          <a:ext cx="2232248" cy="23920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Диаграмма 7"/>
          <p:cNvGraphicFramePr/>
          <p:nvPr>
            <p:extLst>
              <p:ext uri="{D42A27DB-BD31-4B8C-83A1-F6EECF244321}">
                <p14:modId xmlns:p14="http://schemas.microsoft.com/office/powerpoint/2010/main" val="947875817"/>
              </p:ext>
            </p:extLst>
          </p:nvPr>
        </p:nvGraphicFramePr>
        <p:xfrm>
          <a:off x="3491880" y="3501008"/>
          <a:ext cx="5328592" cy="288032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452012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640960" cy="648072"/>
          </a:xfrm>
        </p:spPr>
        <p:txBody>
          <a:bodyPr/>
          <a:lstStyle/>
          <a:p>
            <a:pPr algn="l"/>
            <a:r>
              <a:rPr lang="ru-RU" sz="1400" dirty="0" smtClean="0"/>
              <a:t>Структура безвозмездных поступлений Палехского городского поселения в 2016-2020 годах</a:t>
            </a:r>
            <a:endParaRPr lang="ru-RU" sz="1400" dirty="0"/>
          </a:p>
        </p:txBody>
      </p:sp>
      <p:graphicFrame>
        <p:nvGraphicFramePr>
          <p:cNvPr id="4" name="Диаграмма 3"/>
          <p:cNvGraphicFramePr/>
          <p:nvPr>
            <p:extLst>
              <p:ext uri="{D42A27DB-BD31-4B8C-83A1-F6EECF244321}">
                <p14:modId xmlns:p14="http://schemas.microsoft.com/office/powerpoint/2010/main" val="2662204740"/>
              </p:ext>
            </p:extLst>
          </p:nvPr>
        </p:nvGraphicFramePr>
        <p:xfrm>
          <a:off x="251520" y="836712"/>
          <a:ext cx="3168352" cy="26080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Диаграмма 4"/>
          <p:cNvGraphicFramePr/>
          <p:nvPr>
            <p:extLst>
              <p:ext uri="{D42A27DB-BD31-4B8C-83A1-F6EECF244321}">
                <p14:modId xmlns:p14="http://schemas.microsoft.com/office/powerpoint/2010/main" val="1194733268"/>
              </p:ext>
            </p:extLst>
          </p:nvPr>
        </p:nvGraphicFramePr>
        <p:xfrm>
          <a:off x="5868144" y="836712"/>
          <a:ext cx="3168352" cy="26080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Диаграмма 5"/>
          <p:cNvGraphicFramePr/>
          <p:nvPr>
            <p:extLst>
              <p:ext uri="{D42A27DB-BD31-4B8C-83A1-F6EECF244321}">
                <p14:modId xmlns:p14="http://schemas.microsoft.com/office/powerpoint/2010/main" val="2482126272"/>
              </p:ext>
            </p:extLst>
          </p:nvPr>
        </p:nvGraphicFramePr>
        <p:xfrm>
          <a:off x="539552" y="3645024"/>
          <a:ext cx="3168352" cy="26080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Диаграмма 6"/>
          <p:cNvGraphicFramePr/>
          <p:nvPr>
            <p:extLst>
              <p:ext uri="{D42A27DB-BD31-4B8C-83A1-F6EECF244321}">
                <p14:modId xmlns:p14="http://schemas.microsoft.com/office/powerpoint/2010/main" val="2728050070"/>
              </p:ext>
            </p:extLst>
          </p:nvPr>
        </p:nvGraphicFramePr>
        <p:xfrm>
          <a:off x="3131840" y="836712"/>
          <a:ext cx="3168352" cy="26080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Диаграмма 7"/>
          <p:cNvGraphicFramePr/>
          <p:nvPr>
            <p:extLst>
              <p:ext uri="{D42A27DB-BD31-4B8C-83A1-F6EECF244321}">
                <p14:modId xmlns:p14="http://schemas.microsoft.com/office/powerpoint/2010/main" val="239765301"/>
              </p:ext>
            </p:extLst>
          </p:nvPr>
        </p:nvGraphicFramePr>
        <p:xfrm>
          <a:off x="3635896" y="3429000"/>
          <a:ext cx="5400600" cy="316835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68868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92100"/>
            <a:ext cx="8075240" cy="616620"/>
          </a:xfrm>
        </p:spPr>
        <p:txBody>
          <a:bodyPr>
            <a:normAutofit fontScale="90000"/>
          </a:bodyPr>
          <a:lstStyle/>
          <a:p>
            <a:pPr marL="0" indent="0" algn="ctr">
              <a:buNone/>
            </a:pPr>
            <a:r>
              <a:rPr lang="ru-RU" sz="1800" dirty="0" smtClean="0">
                <a:effectLst/>
              </a:rPr>
              <a:t>Расходы бюджета муниципального района по разделам и подразделам   классификации расходов в 2014-2019 годах в тысячах рублей</a:t>
            </a:r>
            <a:endParaRPr lang="ru-RU" sz="1800" dirty="0">
              <a:effectLst/>
            </a:endParaRPr>
          </a:p>
        </p:txBody>
      </p:sp>
      <p:graphicFrame>
        <p:nvGraphicFramePr>
          <p:cNvPr id="7" name="Таблица 6"/>
          <p:cNvGraphicFramePr>
            <a:graphicFrameLocks noGrp="1"/>
          </p:cNvGraphicFramePr>
          <p:nvPr>
            <p:extLst>
              <p:ext uri="{D42A27DB-BD31-4B8C-83A1-F6EECF244321}">
                <p14:modId xmlns:p14="http://schemas.microsoft.com/office/powerpoint/2010/main" val="3268280601"/>
              </p:ext>
            </p:extLst>
          </p:nvPr>
        </p:nvGraphicFramePr>
        <p:xfrm>
          <a:off x="899592" y="1052736"/>
          <a:ext cx="7635296" cy="3518462"/>
        </p:xfrm>
        <a:graphic>
          <a:graphicData uri="http://schemas.openxmlformats.org/drawingml/2006/table">
            <a:tbl>
              <a:tblPr firstRow="1" bandRow="1">
                <a:tableStyleId>{5C22544A-7EE6-4342-B048-85BDC9FD1C3A}</a:tableStyleId>
              </a:tblPr>
              <a:tblGrid>
                <a:gridCol w="2664296"/>
                <a:gridCol w="982639"/>
                <a:gridCol w="1040441"/>
                <a:gridCol w="982640"/>
                <a:gridCol w="982640"/>
                <a:gridCol w="982640"/>
              </a:tblGrid>
              <a:tr h="693474">
                <a:tc>
                  <a:txBody>
                    <a:bodyPr/>
                    <a:lstStyle/>
                    <a:p>
                      <a:r>
                        <a:rPr lang="ru-RU" sz="1200" dirty="0" smtClean="0"/>
                        <a:t>Наименование </a:t>
                      </a:r>
                      <a:endParaRPr lang="ru-RU" sz="1200" i="1" dirty="0"/>
                    </a:p>
                  </a:txBody>
                  <a:tcPr/>
                </a:tc>
                <a:tc>
                  <a:txBody>
                    <a:bodyPr/>
                    <a:lstStyle/>
                    <a:p>
                      <a:r>
                        <a:rPr lang="ru-RU" sz="1200" dirty="0" smtClean="0"/>
                        <a:t>2016 год</a:t>
                      </a:r>
                    </a:p>
                    <a:p>
                      <a:r>
                        <a:rPr lang="ru-RU" sz="1200" dirty="0" smtClean="0"/>
                        <a:t>(отчет)</a:t>
                      </a:r>
                      <a:endParaRPr lang="ru-RU" sz="1200" dirty="0"/>
                    </a:p>
                  </a:txBody>
                  <a:tcPr/>
                </a:tc>
                <a:tc>
                  <a:txBody>
                    <a:bodyPr/>
                    <a:lstStyle/>
                    <a:p>
                      <a:r>
                        <a:rPr lang="ru-RU" sz="1200" dirty="0" smtClean="0"/>
                        <a:t>2017 год</a:t>
                      </a:r>
                    </a:p>
                    <a:p>
                      <a:r>
                        <a:rPr lang="ru-RU" sz="1200" dirty="0" smtClean="0"/>
                        <a:t>(прогноз)</a:t>
                      </a:r>
                      <a:endParaRPr lang="ru-RU" sz="1200" dirty="0"/>
                    </a:p>
                  </a:txBody>
                  <a:tcPr/>
                </a:tc>
                <a:tc>
                  <a:txBody>
                    <a:bodyPr/>
                    <a:lstStyle/>
                    <a:p>
                      <a:r>
                        <a:rPr lang="ru-RU" sz="1200" dirty="0" smtClean="0"/>
                        <a:t>2018 год</a:t>
                      </a:r>
                    </a:p>
                    <a:p>
                      <a:r>
                        <a:rPr lang="ru-RU" sz="1200" dirty="0" smtClean="0"/>
                        <a:t>(план)</a:t>
                      </a:r>
                      <a:endParaRPr lang="ru-RU" sz="1200" dirty="0"/>
                    </a:p>
                  </a:txBody>
                  <a:tcPr/>
                </a:tc>
                <a:tc>
                  <a:txBody>
                    <a:bodyPr/>
                    <a:lstStyle/>
                    <a:p>
                      <a:r>
                        <a:rPr lang="ru-RU" sz="1200" dirty="0" smtClean="0"/>
                        <a:t>2019 год</a:t>
                      </a:r>
                    </a:p>
                    <a:p>
                      <a:r>
                        <a:rPr lang="ru-RU" sz="1200" dirty="0" smtClean="0"/>
                        <a:t>(план)</a:t>
                      </a:r>
                      <a:endParaRPr lang="ru-RU" sz="1200" dirty="0"/>
                    </a:p>
                  </a:txBody>
                  <a:tcPr/>
                </a:tc>
                <a:tc>
                  <a:txBody>
                    <a:bodyPr/>
                    <a:lstStyle/>
                    <a:p>
                      <a:r>
                        <a:rPr lang="ru-RU" sz="1200" dirty="0" smtClean="0"/>
                        <a:t>2020 год</a:t>
                      </a:r>
                    </a:p>
                    <a:p>
                      <a:r>
                        <a:rPr lang="ru-RU" sz="1200" dirty="0" smtClean="0"/>
                        <a:t>(план)</a:t>
                      </a:r>
                      <a:endParaRPr lang="ru-RU" sz="1200" dirty="0"/>
                    </a:p>
                  </a:txBody>
                  <a:tcPr/>
                </a:tc>
              </a:tr>
              <a:tr h="356108">
                <a:tc>
                  <a:txBody>
                    <a:bodyPr/>
                    <a:lstStyle/>
                    <a:p>
                      <a:r>
                        <a:rPr lang="ru-RU" sz="1200" b="1" dirty="0" smtClean="0"/>
                        <a:t>0100  Общегосударственные вопросы  </a:t>
                      </a:r>
                      <a:endParaRPr lang="ru-RU" sz="1200" b="1" dirty="0"/>
                    </a:p>
                  </a:txBody>
                  <a:tcPr/>
                </a:tc>
                <a:tc>
                  <a:txBody>
                    <a:bodyPr/>
                    <a:lstStyle/>
                    <a:p>
                      <a:r>
                        <a:rPr lang="ru-RU" sz="1200" b="1" dirty="0" smtClean="0"/>
                        <a:t>1166,2</a:t>
                      </a:r>
                      <a:endParaRPr lang="ru-RU" sz="1200" b="1" dirty="0"/>
                    </a:p>
                  </a:txBody>
                  <a:tcPr/>
                </a:tc>
                <a:tc>
                  <a:txBody>
                    <a:bodyPr/>
                    <a:lstStyle/>
                    <a:p>
                      <a:r>
                        <a:rPr lang="ru-RU" sz="1200" b="1" dirty="0" smtClean="0"/>
                        <a:t>1177,0</a:t>
                      </a:r>
                      <a:endParaRPr lang="ru-RU" sz="1200" b="1" dirty="0"/>
                    </a:p>
                  </a:txBody>
                  <a:tcPr/>
                </a:tc>
                <a:tc>
                  <a:txBody>
                    <a:bodyPr/>
                    <a:lstStyle/>
                    <a:p>
                      <a:r>
                        <a:rPr lang="ru-RU" sz="1200" b="1" dirty="0" smtClean="0"/>
                        <a:t>1177,0</a:t>
                      </a:r>
                      <a:endParaRPr lang="ru-RU" sz="1200" b="1" dirty="0"/>
                    </a:p>
                  </a:txBody>
                  <a:tcPr/>
                </a:tc>
                <a:tc>
                  <a:txBody>
                    <a:bodyPr/>
                    <a:lstStyle/>
                    <a:p>
                      <a:r>
                        <a:rPr lang="ru-RU" sz="1200" b="1" dirty="0" smtClean="0"/>
                        <a:t>1177,0</a:t>
                      </a:r>
                      <a:endParaRPr lang="ru-RU" sz="1200" b="1" dirty="0"/>
                    </a:p>
                  </a:txBody>
                  <a:tcPr/>
                </a:tc>
                <a:tc>
                  <a:txBody>
                    <a:bodyPr/>
                    <a:lstStyle/>
                    <a:p>
                      <a:r>
                        <a:rPr lang="ru-RU" sz="1200" b="1" dirty="0" smtClean="0"/>
                        <a:t>1177,0</a:t>
                      </a:r>
                      <a:endParaRPr lang="ru-RU" sz="1200" b="1" dirty="0"/>
                    </a:p>
                  </a:txBody>
                  <a:tcPr/>
                </a:tc>
              </a:tr>
              <a:tr h="356108">
                <a:tc>
                  <a:txBody>
                    <a:bodyPr/>
                    <a:lstStyle/>
                    <a:p>
                      <a:r>
                        <a:rPr lang="ru-RU" sz="1200" dirty="0" smtClean="0"/>
                        <a:t>0102</a:t>
                      </a:r>
                      <a:r>
                        <a:rPr lang="ru-RU" sz="1200" baseline="0" dirty="0" smtClean="0"/>
                        <a:t> Функционирование высшего должностного лица субъекта Российской Федерации и муниципального образования</a:t>
                      </a:r>
                      <a:endParaRPr lang="ru-RU" sz="1200" dirty="0"/>
                    </a:p>
                  </a:txBody>
                  <a:tcPr/>
                </a:tc>
                <a:tc>
                  <a:txBody>
                    <a:bodyPr/>
                    <a:lstStyle/>
                    <a:p>
                      <a:r>
                        <a:rPr lang="ru-RU" sz="1200" dirty="0" smtClean="0"/>
                        <a:t>619,5</a:t>
                      </a:r>
                      <a:endParaRPr lang="ru-RU" sz="1200" dirty="0"/>
                    </a:p>
                  </a:txBody>
                  <a:tcPr/>
                </a:tc>
                <a:tc>
                  <a:txBody>
                    <a:bodyPr/>
                    <a:lstStyle/>
                    <a:p>
                      <a:r>
                        <a:rPr lang="ru-RU" sz="1200" dirty="0" smtClean="0"/>
                        <a:t>619,5</a:t>
                      </a:r>
                      <a:endParaRPr lang="ru-RU" sz="1200" dirty="0"/>
                    </a:p>
                  </a:txBody>
                  <a:tcPr/>
                </a:tc>
                <a:tc>
                  <a:txBody>
                    <a:bodyPr/>
                    <a:lstStyle/>
                    <a:p>
                      <a:r>
                        <a:rPr lang="ru-RU" sz="1200" dirty="0" smtClean="0"/>
                        <a:t>619,5</a:t>
                      </a:r>
                      <a:endParaRPr lang="ru-RU" sz="1200" dirty="0"/>
                    </a:p>
                  </a:txBody>
                  <a:tcPr/>
                </a:tc>
                <a:tc>
                  <a:txBody>
                    <a:bodyPr/>
                    <a:lstStyle/>
                    <a:p>
                      <a:r>
                        <a:rPr lang="ru-RU" sz="1200" dirty="0" smtClean="0"/>
                        <a:t>619,5</a:t>
                      </a:r>
                      <a:endParaRPr lang="ru-RU" sz="1200" dirty="0"/>
                    </a:p>
                  </a:txBody>
                  <a:tcPr/>
                </a:tc>
                <a:tc>
                  <a:txBody>
                    <a:bodyPr/>
                    <a:lstStyle/>
                    <a:p>
                      <a:r>
                        <a:rPr lang="ru-RU" sz="1200" dirty="0" smtClean="0"/>
                        <a:t>619,5</a:t>
                      </a:r>
                      <a:endParaRPr lang="ru-RU" sz="1200" dirty="0"/>
                    </a:p>
                  </a:txBody>
                  <a:tcPr/>
                </a:tc>
              </a:tr>
              <a:tr h="356108">
                <a:tc>
                  <a:txBody>
                    <a:bodyPr/>
                    <a:lstStyle/>
                    <a:p>
                      <a:r>
                        <a:rPr lang="ru-RU" sz="1200" dirty="0" smtClean="0"/>
                        <a:t>0103 Функционирование законодательных (представительных)</a:t>
                      </a:r>
                      <a:r>
                        <a:rPr lang="ru-RU" sz="1200" baseline="0" dirty="0" smtClean="0"/>
                        <a:t> органов государственной власти и представительных органов муниципальных образований</a:t>
                      </a:r>
                      <a:endParaRPr lang="ru-RU" sz="1200" dirty="0"/>
                    </a:p>
                  </a:txBody>
                  <a:tcPr/>
                </a:tc>
                <a:tc>
                  <a:txBody>
                    <a:bodyPr/>
                    <a:lstStyle/>
                    <a:p>
                      <a:r>
                        <a:rPr lang="ru-RU" sz="1200" dirty="0" smtClean="0"/>
                        <a:t>529,9</a:t>
                      </a:r>
                      <a:endParaRPr lang="ru-RU" sz="1200" dirty="0"/>
                    </a:p>
                  </a:txBody>
                  <a:tcPr/>
                </a:tc>
                <a:tc>
                  <a:txBody>
                    <a:bodyPr/>
                    <a:lstStyle/>
                    <a:p>
                      <a:r>
                        <a:rPr lang="ru-RU" sz="1200" dirty="0" smtClean="0"/>
                        <a:t>532,4</a:t>
                      </a:r>
                      <a:endParaRPr lang="ru-RU" sz="1200" dirty="0"/>
                    </a:p>
                  </a:txBody>
                  <a:tcPr/>
                </a:tc>
                <a:tc>
                  <a:txBody>
                    <a:bodyPr/>
                    <a:lstStyle/>
                    <a:p>
                      <a:r>
                        <a:rPr lang="ru-RU" sz="1200" dirty="0" smtClean="0"/>
                        <a:t>532,4</a:t>
                      </a:r>
                      <a:endParaRPr lang="ru-RU" sz="1200" dirty="0"/>
                    </a:p>
                  </a:txBody>
                  <a:tcPr/>
                </a:tc>
                <a:tc>
                  <a:txBody>
                    <a:bodyPr/>
                    <a:lstStyle/>
                    <a:p>
                      <a:r>
                        <a:rPr lang="ru-RU" sz="1200" dirty="0" smtClean="0"/>
                        <a:t>532,4</a:t>
                      </a:r>
                      <a:endParaRPr lang="ru-RU" sz="1200" dirty="0"/>
                    </a:p>
                  </a:txBody>
                  <a:tcPr/>
                </a:tc>
                <a:tc>
                  <a:txBody>
                    <a:bodyPr/>
                    <a:lstStyle/>
                    <a:p>
                      <a:r>
                        <a:rPr lang="ru-RU" sz="1200" dirty="0" smtClean="0"/>
                        <a:t>532,4</a:t>
                      </a:r>
                      <a:endParaRPr lang="ru-RU" sz="1200" dirty="0"/>
                    </a:p>
                  </a:txBody>
                  <a:tcPr/>
                </a:tc>
              </a:tr>
              <a:tr h="356108">
                <a:tc>
                  <a:txBody>
                    <a:bodyPr/>
                    <a:lstStyle/>
                    <a:p>
                      <a:r>
                        <a:rPr lang="ru-RU" sz="1200" dirty="0" smtClean="0"/>
                        <a:t>0105 Судебная система</a:t>
                      </a:r>
                      <a:endParaRPr lang="ru-RU" sz="1200" dirty="0"/>
                    </a:p>
                  </a:txBody>
                  <a:tcPr/>
                </a:tc>
                <a:tc>
                  <a:txBody>
                    <a:bodyPr/>
                    <a:lstStyle/>
                    <a:p>
                      <a:r>
                        <a:rPr lang="ru-RU" sz="1200" dirty="0" smtClean="0"/>
                        <a:t>2,8</a:t>
                      </a:r>
                      <a:endParaRPr lang="ru-RU" sz="1200" dirty="0"/>
                    </a:p>
                  </a:txBody>
                  <a:tcPr/>
                </a:tc>
                <a:tc>
                  <a:txBody>
                    <a:bodyPr/>
                    <a:lstStyle/>
                    <a:p>
                      <a:r>
                        <a:rPr lang="ru-RU" sz="1200" dirty="0" smtClean="0"/>
                        <a:t>0,0</a:t>
                      </a:r>
                      <a:endParaRPr lang="ru-RU" sz="1200" dirty="0"/>
                    </a:p>
                  </a:txBody>
                  <a:tcPr/>
                </a:tc>
                <a:tc>
                  <a:txBody>
                    <a:bodyPr/>
                    <a:lstStyle/>
                    <a:p>
                      <a:r>
                        <a:rPr lang="ru-RU" sz="1200" dirty="0" smtClean="0"/>
                        <a:t>0,0</a:t>
                      </a:r>
                      <a:endParaRPr lang="ru-RU" sz="1200" dirty="0"/>
                    </a:p>
                  </a:txBody>
                  <a:tcPr/>
                </a:tc>
                <a:tc>
                  <a:txBody>
                    <a:bodyPr/>
                    <a:lstStyle/>
                    <a:p>
                      <a:r>
                        <a:rPr lang="ru-RU" sz="1200" dirty="0" smtClean="0"/>
                        <a:t>0,0</a:t>
                      </a:r>
                      <a:endParaRPr lang="ru-RU" sz="1200" dirty="0"/>
                    </a:p>
                  </a:txBody>
                  <a:tcPr/>
                </a:tc>
                <a:tc>
                  <a:txBody>
                    <a:bodyPr/>
                    <a:lstStyle/>
                    <a:p>
                      <a:r>
                        <a:rPr lang="ru-RU" sz="1200" dirty="0" smtClean="0"/>
                        <a:t>0,0</a:t>
                      </a:r>
                      <a:endParaRPr lang="ru-RU" sz="1200" dirty="0"/>
                    </a:p>
                  </a:txBody>
                  <a:tcPr/>
                </a:tc>
              </a:tr>
            </a:tbl>
          </a:graphicData>
        </a:graphic>
      </p:graphicFrame>
    </p:spTree>
    <p:extLst>
      <p:ext uri="{BB962C8B-B14F-4D97-AF65-F5344CB8AC3E}">
        <p14:creationId xmlns:p14="http://schemas.microsoft.com/office/powerpoint/2010/main" val="196160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2737069757"/>
              </p:ext>
            </p:extLst>
          </p:nvPr>
        </p:nvGraphicFramePr>
        <p:xfrm>
          <a:off x="899592" y="260648"/>
          <a:ext cx="7517242" cy="6369774"/>
        </p:xfrm>
        <a:graphic>
          <a:graphicData uri="http://schemas.openxmlformats.org/drawingml/2006/table">
            <a:tbl>
              <a:tblPr firstRow="1" bandRow="1">
                <a:tableStyleId>{5C22544A-7EE6-4342-B048-85BDC9FD1C3A}</a:tableStyleId>
              </a:tblPr>
              <a:tblGrid>
                <a:gridCol w="2546242"/>
                <a:gridCol w="982639"/>
                <a:gridCol w="1040441"/>
                <a:gridCol w="982640"/>
                <a:gridCol w="982640"/>
                <a:gridCol w="982640"/>
              </a:tblGrid>
              <a:tr h="356108">
                <a:tc>
                  <a:txBody>
                    <a:bodyPr/>
                    <a:lstStyle/>
                    <a:p>
                      <a:r>
                        <a:rPr lang="ru-RU" sz="1200" dirty="0" smtClean="0"/>
                        <a:t>0113 Другие общегосударственные вопросы</a:t>
                      </a:r>
                      <a:endParaRPr lang="ru-RU" sz="1200" dirty="0"/>
                    </a:p>
                  </a:txBody>
                  <a:tcPr/>
                </a:tc>
                <a:tc>
                  <a:txBody>
                    <a:bodyPr/>
                    <a:lstStyle/>
                    <a:p>
                      <a:r>
                        <a:rPr lang="ru-RU" sz="1200" dirty="0" smtClean="0"/>
                        <a:t>14,0</a:t>
                      </a:r>
                      <a:endParaRPr lang="ru-RU" sz="1200" dirty="0"/>
                    </a:p>
                  </a:txBody>
                  <a:tcPr/>
                </a:tc>
                <a:tc>
                  <a:txBody>
                    <a:bodyPr/>
                    <a:lstStyle/>
                    <a:p>
                      <a:r>
                        <a:rPr lang="ru-RU" sz="1200" dirty="0" smtClean="0"/>
                        <a:t>25,1</a:t>
                      </a:r>
                      <a:endParaRPr lang="ru-RU" sz="1200" dirty="0"/>
                    </a:p>
                  </a:txBody>
                  <a:tcPr/>
                </a:tc>
                <a:tc>
                  <a:txBody>
                    <a:bodyPr/>
                    <a:lstStyle/>
                    <a:p>
                      <a:r>
                        <a:rPr lang="ru-RU" sz="1200" dirty="0" smtClean="0"/>
                        <a:t>25,1</a:t>
                      </a:r>
                      <a:endParaRPr lang="ru-RU" sz="1200" dirty="0"/>
                    </a:p>
                  </a:txBody>
                  <a:tcPr/>
                </a:tc>
                <a:tc>
                  <a:txBody>
                    <a:bodyPr/>
                    <a:lstStyle/>
                    <a:p>
                      <a:r>
                        <a:rPr lang="ru-RU" sz="1200" dirty="0" smtClean="0"/>
                        <a:t>25,1</a:t>
                      </a:r>
                      <a:endParaRPr lang="ru-RU" sz="1200" dirty="0"/>
                    </a:p>
                  </a:txBody>
                  <a:tcPr/>
                </a:tc>
                <a:tc>
                  <a:txBody>
                    <a:bodyPr/>
                    <a:lstStyle/>
                    <a:p>
                      <a:r>
                        <a:rPr lang="ru-RU" sz="1200" dirty="0" smtClean="0"/>
                        <a:t>25,1</a:t>
                      </a:r>
                      <a:endParaRPr lang="ru-RU" sz="1200" dirty="0"/>
                    </a:p>
                  </a:txBody>
                  <a:tcPr/>
                </a:tc>
              </a:tr>
              <a:tr h="356108">
                <a:tc>
                  <a:txBody>
                    <a:bodyPr/>
                    <a:lstStyle/>
                    <a:p>
                      <a:r>
                        <a:rPr lang="ru-RU" sz="1200" dirty="0" smtClean="0"/>
                        <a:t>0200 Национальная оборона</a:t>
                      </a:r>
                      <a:endParaRPr lang="ru-RU" sz="1200" dirty="0"/>
                    </a:p>
                  </a:txBody>
                  <a:tcPr/>
                </a:tc>
                <a:tc>
                  <a:txBody>
                    <a:bodyPr/>
                    <a:lstStyle/>
                    <a:p>
                      <a:r>
                        <a:rPr lang="ru-RU" sz="1200" dirty="0" smtClean="0"/>
                        <a:t>12,6</a:t>
                      </a:r>
                      <a:endParaRPr lang="ru-RU" sz="1200" dirty="0"/>
                    </a:p>
                  </a:txBody>
                  <a:tcPr/>
                </a:tc>
                <a:tc>
                  <a:txBody>
                    <a:bodyPr/>
                    <a:lstStyle/>
                    <a:p>
                      <a:r>
                        <a:rPr lang="ru-RU" sz="1200" dirty="0" smtClean="0"/>
                        <a:t>138,7</a:t>
                      </a:r>
                      <a:endParaRPr lang="ru-RU" sz="1200" dirty="0"/>
                    </a:p>
                  </a:txBody>
                  <a:tcPr/>
                </a:tc>
                <a:tc>
                  <a:txBody>
                    <a:bodyPr/>
                    <a:lstStyle/>
                    <a:p>
                      <a:r>
                        <a:rPr lang="ru-RU" sz="1200" dirty="0" smtClean="0"/>
                        <a:t>151,4</a:t>
                      </a:r>
                      <a:endParaRPr lang="ru-RU" sz="1200" dirty="0"/>
                    </a:p>
                  </a:txBody>
                  <a:tcPr/>
                </a:tc>
                <a:tc>
                  <a:txBody>
                    <a:bodyPr/>
                    <a:lstStyle/>
                    <a:p>
                      <a:r>
                        <a:rPr lang="ru-RU" sz="1200" dirty="0" smtClean="0"/>
                        <a:t>153,0</a:t>
                      </a:r>
                      <a:endParaRPr lang="ru-RU" sz="1200" dirty="0"/>
                    </a:p>
                  </a:txBody>
                  <a:tcPr/>
                </a:tc>
                <a:tc>
                  <a:txBody>
                    <a:bodyPr/>
                    <a:lstStyle/>
                    <a:p>
                      <a:r>
                        <a:rPr lang="ru-RU" sz="1200" dirty="0" smtClean="0"/>
                        <a:t>158,4</a:t>
                      </a:r>
                      <a:endParaRPr lang="ru-RU" sz="1200" dirty="0"/>
                    </a:p>
                  </a:txBody>
                  <a:tcPr/>
                </a:tc>
              </a:tr>
              <a:tr h="356108">
                <a:tc>
                  <a:txBody>
                    <a:bodyPr/>
                    <a:lstStyle/>
                    <a:p>
                      <a:r>
                        <a:rPr lang="ru-RU" sz="1200" dirty="0" smtClean="0"/>
                        <a:t>0203 Осуществление  первичного воинского учета на территориях, где отсутствуют военные комиссариаты</a:t>
                      </a:r>
                      <a:endParaRPr lang="ru-RU" sz="1200" dirty="0"/>
                    </a:p>
                  </a:txBody>
                  <a:tcPr/>
                </a:tc>
                <a:tc>
                  <a:txBody>
                    <a:bodyPr/>
                    <a:lstStyle/>
                    <a:p>
                      <a:r>
                        <a:rPr lang="ru-RU" sz="1200" dirty="0" smtClean="0"/>
                        <a:t>12,6</a:t>
                      </a:r>
                      <a:endParaRPr lang="ru-RU" sz="1200" dirty="0"/>
                    </a:p>
                  </a:txBody>
                  <a:tcPr/>
                </a:tc>
                <a:tc>
                  <a:txBody>
                    <a:bodyPr/>
                    <a:lstStyle/>
                    <a:p>
                      <a:r>
                        <a:rPr lang="ru-RU" sz="1200" dirty="0" smtClean="0"/>
                        <a:t>138,7</a:t>
                      </a:r>
                      <a:endParaRPr lang="ru-RU" sz="1200" dirty="0"/>
                    </a:p>
                  </a:txBody>
                  <a:tcPr/>
                </a:tc>
                <a:tc>
                  <a:txBody>
                    <a:bodyPr/>
                    <a:lstStyle/>
                    <a:p>
                      <a:r>
                        <a:rPr lang="ru-RU" sz="1200" dirty="0" smtClean="0"/>
                        <a:t>151,4</a:t>
                      </a:r>
                      <a:endParaRPr lang="ru-RU" sz="1200" dirty="0"/>
                    </a:p>
                  </a:txBody>
                  <a:tcPr/>
                </a:tc>
                <a:tc>
                  <a:txBody>
                    <a:bodyPr/>
                    <a:lstStyle/>
                    <a:p>
                      <a:r>
                        <a:rPr lang="ru-RU" sz="1200" dirty="0" smtClean="0"/>
                        <a:t>153,0</a:t>
                      </a:r>
                      <a:endParaRPr lang="ru-RU" sz="1200" dirty="0"/>
                    </a:p>
                  </a:txBody>
                  <a:tcPr/>
                </a:tc>
                <a:tc>
                  <a:txBody>
                    <a:bodyPr/>
                    <a:lstStyle/>
                    <a:p>
                      <a:r>
                        <a:rPr lang="ru-RU" sz="1200" dirty="0" smtClean="0"/>
                        <a:t>158,4</a:t>
                      </a:r>
                      <a:endParaRPr lang="ru-RU" sz="1200" dirty="0"/>
                    </a:p>
                  </a:txBody>
                  <a:tcPr/>
                </a:tc>
              </a:tr>
              <a:tr h="476007">
                <a:tc>
                  <a:txBody>
                    <a:bodyPr/>
                    <a:lstStyle/>
                    <a:p>
                      <a:r>
                        <a:rPr lang="ru-RU" sz="1200" b="1" dirty="0" smtClean="0"/>
                        <a:t>0300 Национальная безопасность и правоохранительная деятельность</a:t>
                      </a:r>
                      <a:endParaRPr lang="ru-RU" sz="1200" b="1" dirty="0"/>
                    </a:p>
                  </a:txBody>
                  <a:tcPr/>
                </a:tc>
                <a:tc>
                  <a:txBody>
                    <a:bodyPr/>
                    <a:lstStyle/>
                    <a:p>
                      <a:r>
                        <a:rPr lang="ru-RU" sz="1200" b="1" i="0" dirty="0" smtClean="0"/>
                        <a:t>167,5</a:t>
                      </a:r>
                      <a:endParaRPr lang="ru-RU" sz="1200" b="1" i="0" dirty="0"/>
                    </a:p>
                  </a:txBody>
                  <a:tcPr/>
                </a:tc>
                <a:tc>
                  <a:txBody>
                    <a:bodyPr/>
                    <a:lstStyle/>
                    <a:p>
                      <a:r>
                        <a:rPr lang="ru-RU" sz="1200" b="1" dirty="0" smtClean="0"/>
                        <a:t>1056,8</a:t>
                      </a:r>
                      <a:endParaRPr lang="ru-RU" sz="1200" b="1" dirty="0"/>
                    </a:p>
                  </a:txBody>
                  <a:tcPr/>
                </a:tc>
                <a:tc>
                  <a:txBody>
                    <a:bodyPr/>
                    <a:lstStyle/>
                    <a:p>
                      <a:r>
                        <a:rPr lang="ru-RU" sz="1200" b="1" dirty="0" smtClean="0"/>
                        <a:t>430,0</a:t>
                      </a:r>
                      <a:endParaRPr lang="ru-RU" sz="1200" b="1" dirty="0"/>
                    </a:p>
                  </a:txBody>
                  <a:tcPr/>
                </a:tc>
                <a:tc>
                  <a:txBody>
                    <a:bodyPr/>
                    <a:lstStyle/>
                    <a:p>
                      <a:r>
                        <a:rPr lang="ru-RU" sz="1200" b="1" dirty="0" smtClean="0"/>
                        <a:t>510,0</a:t>
                      </a:r>
                      <a:endParaRPr lang="ru-RU" sz="1200" b="1" dirty="0"/>
                    </a:p>
                  </a:txBody>
                  <a:tcPr/>
                </a:tc>
                <a:tc>
                  <a:txBody>
                    <a:bodyPr/>
                    <a:lstStyle/>
                    <a:p>
                      <a:r>
                        <a:rPr lang="ru-RU" sz="1200" b="1" dirty="0" smtClean="0"/>
                        <a:t>510,0</a:t>
                      </a:r>
                      <a:endParaRPr lang="ru-RU" sz="1200" b="1" dirty="0"/>
                    </a:p>
                  </a:txBody>
                  <a:tcPr/>
                </a:tc>
              </a:tr>
              <a:tr h="997156">
                <a:tc>
                  <a:txBody>
                    <a:bodyPr/>
                    <a:lstStyle/>
                    <a:p>
                      <a:r>
                        <a:rPr lang="ru-RU" sz="1200" dirty="0" smtClean="0"/>
                        <a:t>0309 Защита населения и территорий от чрезвычайных ситуаций природного и</a:t>
                      </a:r>
                      <a:r>
                        <a:rPr lang="ru-RU" sz="1200" baseline="0" dirty="0" smtClean="0"/>
                        <a:t> техногенного характера, гражданской обороны</a:t>
                      </a:r>
                      <a:endParaRPr lang="ru-RU" sz="1200" dirty="0"/>
                    </a:p>
                  </a:txBody>
                  <a:tcPr/>
                </a:tc>
                <a:tc>
                  <a:txBody>
                    <a:bodyPr/>
                    <a:lstStyle/>
                    <a:p>
                      <a:r>
                        <a:rPr lang="ru-RU" sz="1200" dirty="0" smtClean="0"/>
                        <a:t>99,0</a:t>
                      </a:r>
                      <a:endParaRPr lang="ru-RU" sz="1200" dirty="0"/>
                    </a:p>
                  </a:txBody>
                  <a:tcPr/>
                </a:tc>
                <a:tc>
                  <a:txBody>
                    <a:bodyPr/>
                    <a:lstStyle/>
                    <a:p>
                      <a:r>
                        <a:rPr lang="ru-RU" sz="1200" dirty="0" smtClean="0"/>
                        <a:t>896,2</a:t>
                      </a:r>
                      <a:endParaRPr lang="ru-RU" sz="1200" dirty="0"/>
                    </a:p>
                  </a:txBody>
                  <a:tcPr/>
                </a:tc>
                <a:tc>
                  <a:txBody>
                    <a:bodyPr/>
                    <a:lstStyle/>
                    <a:p>
                      <a:r>
                        <a:rPr lang="ru-RU" sz="1200" dirty="0" smtClean="0"/>
                        <a:t>305,0</a:t>
                      </a:r>
                      <a:endParaRPr lang="ru-RU" sz="1200" dirty="0"/>
                    </a:p>
                  </a:txBody>
                  <a:tcPr/>
                </a:tc>
                <a:tc>
                  <a:txBody>
                    <a:bodyPr/>
                    <a:lstStyle/>
                    <a:p>
                      <a:r>
                        <a:rPr lang="ru-RU" sz="1200" dirty="0" smtClean="0"/>
                        <a:t>300,0</a:t>
                      </a:r>
                      <a:endParaRPr lang="ru-RU" sz="1200" dirty="0"/>
                    </a:p>
                  </a:txBody>
                  <a:tcPr/>
                </a:tc>
                <a:tc>
                  <a:txBody>
                    <a:bodyPr/>
                    <a:lstStyle/>
                    <a:p>
                      <a:r>
                        <a:rPr lang="ru-RU" sz="1200" dirty="0" smtClean="0"/>
                        <a:t>300,0</a:t>
                      </a:r>
                      <a:endParaRPr lang="ru-RU" sz="1200" dirty="0"/>
                    </a:p>
                  </a:txBody>
                  <a:tcPr/>
                </a:tc>
              </a:tr>
              <a:tr h="423364">
                <a:tc>
                  <a:txBody>
                    <a:bodyPr/>
                    <a:lstStyle/>
                    <a:p>
                      <a:r>
                        <a:rPr lang="ru-RU" sz="1200" dirty="0" smtClean="0"/>
                        <a:t>0310 Обеспечение пожарной безопасности</a:t>
                      </a:r>
                      <a:endParaRPr lang="ru-RU" sz="1200" dirty="0"/>
                    </a:p>
                  </a:txBody>
                  <a:tcPr/>
                </a:tc>
                <a:tc>
                  <a:txBody>
                    <a:bodyPr/>
                    <a:lstStyle/>
                    <a:p>
                      <a:r>
                        <a:rPr lang="ru-RU" sz="1200" dirty="0" smtClean="0"/>
                        <a:t>68,5</a:t>
                      </a:r>
                      <a:endParaRPr lang="ru-RU" sz="1200" dirty="0"/>
                    </a:p>
                  </a:txBody>
                  <a:tcPr/>
                </a:tc>
                <a:tc>
                  <a:txBody>
                    <a:bodyPr/>
                    <a:lstStyle/>
                    <a:p>
                      <a:r>
                        <a:rPr lang="ru-RU" sz="1200" dirty="0" smtClean="0"/>
                        <a:t>160,6</a:t>
                      </a:r>
                      <a:endParaRPr lang="ru-RU" sz="1200" dirty="0"/>
                    </a:p>
                  </a:txBody>
                  <a:tcPr/>
                </a:tc>
                <a:tc>
                  <a:txBody>
                    <a:bodyPr/>
                    <a:lstStyle/>
                    <a:p>
                      <a:r>
                        <a:rPr lang="ru-RU" sz="1200" dirty="0" smtClean="0"/>
                        <a:t>125,0</a:t>
                      </a:r>
                      <a:endParaRPr lang="ru-RU" sz="1200" dirty="0"/>
                    </a:p>
                  </a:txBody>
                  <a:tcPr/>
                </a:tc>
                <a:tc>
                  <a:txBody>
                    <a:bodyPr/>
                    <a:lstStyle/>
                    <a:p>
                      <a:r>
                        <a:rPr lang="ru-RU" sz="1200" dirty="0" smtClean="0"/>
                        <a:t>210,0</a:t>
                      </a:r>
                      <a:endParaRPr lang="ru-RU" sz="1200" dirty="0"/>
                    </a:p>
                  </a:txBody>
                  <a:tcPr/>
                </a:tc>
                <a:tc>
                  <a:txBody>
                    <a:bodyPr/>
                    <a:lstStyle/>
                    <a:p>
                      <a:r>
                        <a:rPr lang="ru-RU" sz="1200" dirty="0" smtClean="0"/>
                        <a:t>210,0</a:t>
                      </a:r>
                      <a:endParaRPr lang="ru-RU" sz="1200" dirty="0"/>
                    </a:p>
                  </a:txBody>
                  <a:tcPr/>
                </a:tc>
              </a:tr>
              <a:tr h="326204">
                <a:tc>
                  <a:txBody>
                    <a:bodyPr/>
                    <a:lstStyle/>
                    <a:p>
                      <a:r>
                        <a:rPr lang="ru-RU" sz="1200" b="1" dirty="0" smtClean="0"/>
                        <a:t>0400 Национальная экономика</a:t>
                      </a:r>
                      <a:endParaRPr lang="ru-RU" sz="1200" b="1" dirty="0"/>
                    </a:p>
                  </a:txBody>
                  <a:tcPr/>
                </a:tc>
                <a:tc>
                  <a:txBody>
                    <a:bodyPr/>
                    <a:lstStyle/>
                    <a:p>
                      <a:r>
                        <a:rPr lang="ru-RU" sz="1200" b="1" dirty="0" smtClean="0"/>
                        <a:t>11320,7</a:t>
                      </a:r>
                      <a:endParaRPr lang="ru-RU" sz="1200" b="1" dirty="0"/>
                    </a:p>
                  </a:txBody>
                  <a:tcPr/>
                </a:tc>
                <a:tc>
                  <a:txBody>
                    <a:bodyPr/>
                    <a:lstStyle/>
                    <a:p>
                      <a:r>
                        <a:rPr lang="ru-RU" sz="1200" b="1" dirty="0" smtClean="0"/>
                        <a:t>13500,0</a:t>
                      </a:r>
                      <a:endParaRPr lang="ru-RU" sz="1200" b="1" dirty="0"/>
                    </a:p>
                  </a:txBody>
                  <a:tcPr/>
                </a:tc>
                <a:tc>
                  <a:txBody>
                    <a:bodyPr/>
                    <a:lstStyle/>
                    <a:p>
                      <a:r>
                        <a:rPr lang="ru-RU" sz="1200" b="1" dirty="0" smtClean="0"/>
                        <a:t>4890,7</a:t>
                      </a:r>
                      <a:endParaRPr lang="ru-RU" sz="1200" b="1" dirty="0"/>
                    </a:p>
                  </a:txBody>
                  <a:tcPr/>
                </a:tc>
                <a:tc>
                  <a:txBody>
                    <a:bodyPr/>
                    <a:lstStyle/>
                    <a:p>
                      <a:r>
                        <a:rPr lang="ru-RU" sz="1200" b="1" dirty="0" smtClean="0"/>
                        <a:t>5400,0</a:t>
                      </a:r>
                      <a:endParaRPr lang="ru-RU" sz="1200" b="1" dirty="0"/>
                    </a:p>
                  </a:txBody>
                  <a:tcPr/>
                </a:tc>
                <a:tc>
                  <a:txBody>
                    <a:bodyPr/>
                    <a:lstStyle/>
                    <a:p>
                      <a:r>
                        <a:rPr lang="ru-RU" sz="1200" b="1" dirty="0" smtClean="0"/>
                        <a:t>5400,0</a:t>
                      </a:r>
                      <a:endParaRPr lang="ru-RU" sz="1200" b="1" dirty="0"/>
                    </a:p>
                  </a:txBody>
                  <a:tcPr/>
                </a:tc>
              </a:tr>
              <a:tr h="348664">
                <a:tc>
                  <a:txBody>
                    <a:bodyPr/>
                    <a:lstStyle/>
                    <a:p>
                      <a:r>
                        <a:rPr lang="ru-RU" sz="1200" b="0" dirty="0" smtClean="0"/>
                        <a:t>0409 Дорожное хозяйство (дорожные</a:t>
                      </a:r>
                      <a:r>
                        <a:rPr lang="ru-RU" sz="1200" b="0" baseline="0" dirty="0" smtClean="0"/>
                        <a:t> фонды)</a:t>
                      </a:r>
                      <a:endParaRPr lang="ru-RU" sz="1200" b="0" dirty="0"/>
                    </a:p>
                  </a:txBody>
                  <a:tcPr/>
                </a:tc>
                <a:tc>
                  <a:txBody>
                    <a:bodyPr/>
                    <a:lstStyle/>
                    <a:p>
                      <a:r>
                        <a:rPr lang="ru-RU" sz="1200" dirty="0" smtClean="0"/>
                        <a:t>11320,7</a:t>
                      </a:r>
                      <a:endParaRPr lang="ru-RU" sz="1200" dirty="0"/>
                    </a:p>
                  </a:txBody>
                  <a:tcPr/>
                </a:tc>
                <a:tc>
                  <a:txBody>
                    <a:bodyPr/>
                    <a:lstStyle/>
                    <a:p>
                      <a:r>
                        <a:rPr lang="ru-RU" sz="1200" dirty="0" smtClean="0"/>
                        <a:t>13250,0</a:t>
                      </a:r>
                      <a:endParaRPr lang="ru-RU" sz="1200" dirty="0"/>
                    </a:p>
                  </a:txBody>
                  <a:tcPr/>
                </a:tc>
                <a:tc>
                  <a:txBody>
                    <a:bodyPr/>
                    <a:lstStyle/>
                    <a:p>
                      <a:r>
                        <a:rPr lang="ru-RU" sz="1200" dirty="0" smtClean="0"/>
                        <a:t>4784,7</a:t>
                      </a:r>
                      <a:endParaRPr lang="ru-RU" sz="1200" dirty="0"/>
                    </a:p>
                  </a:txBody>
                  <a:tcPr/>
                </a:tc>
                <a:tc>
                  <a:txBody>
                    <a:bodyPr/>
                    <a:lstStyle/>
                    <a:p>
                      <a:r>
                        <a:rPr lang="ru-RU" sz="1200" b="0" dirty="0" smtClean="0"/>
                        <a:t>5250,0</a:t>
                      </a:r>
                      <a:endParaRPr lang="ru-RU" sz="1200" b="0" dirty="0"/>
                    </a:p>
                  </a:txBody>
                  <a:tcPr/>
                </a:tc>
                <a:tc>
                  <a:txBody>
                    <a:bodyPr/>
                    <a:lstStyle/>
                    <a:p>
                      <a:r>
                        <a:rPr lang="ru-RU" sz="1200" b="0" dirty="0" smtClean="0"/>
                        <a:t>5250,0</a:t>
                      </a:r>
                      <a:endParaRPr lang="ru-RU" sz="1200" b="0" dirty="0"/>
                    </a:p>
                  </a:txBody>
                  <a:tcPr/>
                </a:tc>
              </a:tr>
              <a:tr h="348664">
                <a:tc>
                  <a:txBody>
                    <a:bodyPr/>
                    <a:lstStyle/>
                    <a:p>
                      <a:r>
                        <a:rPr lang="ru-RU" sz="1200" b="0" dirty="0" smtClean="0"/>
                        <a:t>0412 Другие вопросы в области национальной экономики</a:t>
                      </a:r>
                      <a:endParaRPr lang="ru-RU" sz="1200" b="0" dirty="0"/>
                    </a:p>
                  </a:txBody>
                  <a:tcPr/>
                </a:tc>
                <a:tc>
                  <a:txBody>
                    <a:bodyPr/>
                    <a:lstStyle/>
                    <a:p>
                      <a:r>
                        <a:rPr lang="ru-RU" sz="1200" dirty="0" smtClean="0"/>
                        <a:t>0,0</a:t>
                      </a:r>
                      <a:endParaRPr lang="ru-RU" sz="1200" dirty="0"/>
                    </a:p>
                  </a:txBody>
                  <a:tcPr/>
                </a:tc>
                <a:tc>
                  <a:txBody>
                    <a:bodyPr/>
                    <a:lstStyle/>
                    <a:p>
                      <a:r>
                        <a:rPr lang="ru-RU" sz="1200" dirty="0" smtClean="0"/>
                        <a:t>250,0</a:t>
                      </a:r>
                      <a:endParaRPr lang="ru-RU" sz="1200" dirty="0"/>
                    </a:p>
                  </a:txBody>
                  <a:tcPr/>
                </a:tc>
                <a:tc>
                  <a:txBody>
                    <a:bodyPr/>
                    <a:lstStyle/>
                    <a:p>
                      <a:r>
                        <a:rPr lang="ru-RU" sz="1200" dirty="0" smtClean="0"/>
                        <a:t>106,0</a:t>
                      </a:r>
                      <a:endParaRPr lang="ru-RU" sz="1200" dirty="0"/>
                    </a:p>
                  </a:txBody>
                  <a:tcPr/>
                </a:tc>
                <a:tc>
                  <a:txBody>
                    <a:bodyPr/>
                    <a:lstStyle/>
                    <a:p>
                      <a:r>
                        <a:rPr lang="ru-RU" sz="1200" b="0" dirty="0" smtClean="0"/>
                        <a:t>150,0</a:t>
                      </a:r>
                      <a:endParaRPr lang="ru-RU" sz="1200" b="0" dirty="0"/>
                    </a:p>
                  </a:txBody>
                  <a:tcPr/>
                </a:tc>
                <a:tc>
                  <a:txBody>
                    <a:bodyPr/>
                    <a:lstStyle/>
                    <a:p>
                      <a:r>
                        <a:rPr lang="ru-RU" sz="1200" b="0" dirty="0" smtClean="0"/>
                        <a:t>150,0</a:t>
                      </a:r>
                      <a:endParaRPr lang="ru-RU" sz="1200" b="0" dirty="0"/>
                    </a:p>
                  </a:txBody>
                  <a:tcPr/>
                </a:tc>
              </a:tr>
              <a:tr h="374851">
                <a:tc>
                  <a:txBody>
                    <a:bodyPr/>
                    <a:lstStyle/>
                    <a:p>
                      <a:r>
                        <a:rPr lang="ru-RU" sz="1200" b="1" dirty="0" smtClean="0"/>
                        <a:t>0500 Жилищно-коммунальное хозяйство</a:t>
                      </a:r>
                      <a:endParaRPr lang="ru-RU" sz="1200" b="1" dirty="0"/>
                    </a:p>
                  </a:txBody>
                  <a:tcPr/>
                </a:tc>
                <a:tc>
                  <a:txBody>
                    <a:bodyPr/>
                    <a:lstStyle/>
                    <a:p>
                      <a:r>
                        <a:rPr lang="ru-RU" sz="1200" b="1" dirty="0" smtClean="0"/>
                        <a:t>11025,0</a:t>
                      </a:r>
                      <a:endParaRPr lang="ru-RU" sz="1200" b="1" dirty="0"/>
                    </a:p>
                  </a:txBody>
                  <a:tcPr/>
                </a:tc>
                <a:tc>
                  <a:txBody>
                    <a:bodyPr/>
                    <a:lstStyle/>
                    <a:p>
                      <a:r>
                        <a:rPr lang="ru-RU" sz="1200" b="1" dirty="0" smtClean="0"/>
                        <a:t>12074,8</a:t>
                      </a:r>
                      <a:endParaRPr lang="ru-RU" sz="1200" b="1" dirty="0"/>
                    </a:p>
                  </a:txBody>
                  <a:tcPr/>
                </a:tc>
                <a:tc>
                  <a:txBody>
                    <a:bodyPr/>
                    <a:lstStyle/>
                    <a:p>
                      <a:r>
                        <a:rPr lang="ru-RU" sz="1200" b="1" dirty="0" smtClean="0"/>
                        <a:t>8468,8</a:t>
                      </a:r>
                      <a:endParaRPr lang="ru-RU" sz="1200" b="1" dirty="0"/>
                    </a:p>
                  </a:txBody>
                  <a:tcPr/>
                </a:tc>
                <a:tc>
                  <a:txBody>
                    <a:bodyPr/>
                    <a:lstStyle/>
                    <a:p>
                      <a:r>
                        <a:rPr lang="ru-RU" sz="1200" b="1" dirty="0" smtClean="0"/>
                        <a:t>6819,6</a:t>
                      </a:r>
                      <a:endParaRPr lang="ru-RU" sz="1200" b="1" dirty="0"/>
                    </a:p>
                  </a:txBody>
                  <a:tcPr/>
                </a:tc>
                <a:tc>
                  <a:txBody>
                    <a:bodyPr/>
                    <a:lstStyle/>
                    <a:p>
                      <a:r>
                        <a:rPr lang="ru-RU" sz="1200" b="1" dirty="0" smtClean="0"/>
                        <a:t>6811,0</a:t>
                      </a:r>
                      <a:endParaRPr lang="ru-RU" sz="1200" b="1" dirty="0"/>
                    </a:p>
                  </a:txBody>
                  <a:tcPr/>
                </a:tc>
              </a:tr>
              <a:tr h="374851">
                <a:tc>
                  <a:txBody>
                    <a:bodyPr/>
                    <a:lstStyle/>
                    <a:p>
                      <a:r>
                        <a:rPr lang="ru-RU" sz="1200" dirty="0" smtClean="0"/>
                        <a:t>0501 Жилищное хозяйство</a:t>
                      </a:r>
                      <a:endParaRPr lang="ru-RU" sz="1200" dirty="0"/>
                    </a:p>
                  </a:txBody>
                  <a:tcPr/>
                </a:tc>
                <a:tc>
                  <a:txBody>
                    <a:bodyPr/>
                    <a:lstStyle/>
                    <a:p>
                      <a:r>
                        <a:rPr lang="ru-RU" sz="1200" dirty="0" smtClean="0"/>
                        <a:t>389,5</a:t>
                      </a:r>
                      <a:endParaRPr lang="ru-RU" sz="1200" dirty="0"/>
                    </a:p>
                  </a:txBody>
                  <a:tcPr/>
                </a:tc>
                <a:tc>
                  <a:txBody>
                    <a:bodyPr/>
                    <a:lstStyle/>
                    <a:p>
                      <a:r>
                        <a:rPr lang="ru-RU" sz="1200" dirty="0" smtClean="0"/>
                        <a:t>592,5</a:t>
                      </a:r>
                      <a:endParaRPr lang="ru-RU" sz="1200" dirty="0"/>
                    </a:p>
                  </a:txBody>
                  <a:tcPr/>
                </a:tc>
                <a:tc>
                  <a:txBody>
                    <a:bodyPr/>
                    <a:lstStyle/>
                    <a:p>
                      <a:r>
                        <a:rPr lang="ru-RU" sz="1200" dirty="0" smtClean="0"/>
                        <a:t>555,8</a:t>
                      </a:r>
                      <a:endParaRPr lang="ru-RU" sz="1200" dirty="0"/>
                    </a:p>
                  </a:txBody>
                  <a:tcPr/>
                </a:tc>
                <a:tc>
                  <a:txBody>
                    <a:bodyPr/>
                    <a:lstStyle/>
                    <a:p>
                      <a:r>
                        <a:rPr lang="ru-RU" sz="1200" dirty="0" smtClean="0"/>
                        <a:t>706,6</a:t>
                      </a:r>
                      <a:endParaRPr lang="ru-RU" sz="1200" dirty="0"/>
                    </a:p>
                  </a:txBody>
                  <a:tcPr/>
                </a:tc>
                <a:tc>
                  <a:txBody>
                    <a:bodyPr/>
                    <a:lstStyle/>
                    <a:p>
                      <a:r>
                        <a:rPr lang="ru-RU" sz="1200" dirty="0" smtClean="0"/>
                        <a:t>698,0</a:t>
                      </a:r>
                      <a:endParaRPr lang="ru-RU" sz="1200" dirty="0"/>
                    </a:p>
                  </a:txBody>
                  <a:tcPr/>
                </a:tc>
              </a:tr>
              <a:tr h="374851">
                <a:tc>
                  <a:txBody>
                    <a:bodyPr/>
                    <a:lstStyle/>
                    <a:p>
                      <a:r>
                        <a:rPr lang="ru-RU" sz="1200" dirty="0" smtClean="0"/>
                        <a:t>0502 Коммунальное хозяйство</a:t>
                      </a:r>
                      <a:endParaRPr lang="ru-RU" sz="1200" dirty="0"/>
                    </a:p>
                  </a:txBody>
                  <a:tcPr/>
                </a:tc>
                <a:tc>
                  <a:txBody>
                    <a:bodyPr/>
                    <a:lstStyle/>
                    <a:p>
                      <a:r>
                        <a:rPr lang="ru-RU" sz="1200" dirty="0" smtClean="0"/>
                        <a:t>6714,0</a:t>
                      </a:r>
                      <a:endParaRPr lang="ru-RU" sz="1200" dirty="0"/>
                    </a:p>
                  </a:txBody>
                  <a:tcPr/>
                </a:tc>
                <a:tc>
                  <a:txBody>
                    <a:bodyPr/>
                    <a:lstStyle/>
                    <a:p>
                      <a:r>
                        <a:rPr lang="ru-RU" sz="1200" dirty="0" smtClean="0"/>
                        <a:t>4091,2</a:t>
                      </a:r>
                      <a:endParaRPr lang="ru-RU" sz="1200" dirty="0"/>
                    </a:p>
                  </a:txBody>
                  <a:tcPr/>
                </a:tc>
                <a:tc>
                  <a:txBody>
                    <a:bodyPr/>
                    <a:lstStyle/>
                    <a:p>
                      <a:r>
                        <a:rPr lang="ru-RU" sz="1200" dirty="0" smtClean="0"/>
                        <a:t>3350,0</a:t>
                      </a:r>
                      <a:endParaRPr lang="ru-RU" sz="1200" dirty="0"/>
                    </a:p>
                  </a:txBody>
                  <a:tcPr/>
                </a:tc>
                <a:tc>
                  <a:txBody>
                    <a:bodyPr/>
                    <a:lstStyle/>
                    <a:p>
                      <a:r>
                        <a:rPr lang="ru-RU" sz="1200" dirty="0" smtClean="0"/>
                        <a:t>1260,0</a:t>
                      </a:r>
                      <a:endParaRPr lang="ru-RU" sz="1200" dirty="0"/>
                    </a:p>
                  </a:txBody>
                  <a:tcPr/>
                </a:tc>
                <a:tc>
                  <a:txBody>
                    <a:bodyPr/>
                    <a:lstStyle/>
                    <a:p>
                      <a:r>
                        <a:rPr lang="ru-RU" sz="1200" dirty="0" smtClean="0"/>
                        <a:t>1260,0</a:t>
                      </a:r>
                      <a:endParaRPr lang="ru-RU" sz="1200" dirty="0"/>
                    </a:p>
                  </a:txBody>
                  <a:tcPr/>
                </a:tc>
              </a:tr>
            </a:tbl>
          </a:graphicData>
        </a:graphic>
      </p:graphicFrame>
    </p:spTree>
    <p:extLst>
      <p:ext uri="{BB962C8B-B14F-4D97-AF65-F5344CB8AC3E}">
        <p14:creationId xmlns:p14="http://schemas.microsoft.com/office/powerpoint/2010/main" val="671499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extLst>
              <p:ext uri="{D42A27DB-BD31-4B8C-83A1-F6EECF244321}">
                <p14:modId xmlns:p14="http://schemas.microsoft.com/office/powerpoint/2010/main" val="838456266"/>
              </p:ext>
            </p:extLst>
          </p:nvPr>
        </p:nvGraphicFramePr>
        <p:xfrm>
          <a:off x="755576" y="332656"/>
          <a:ext cx="7517242" cy="5149160"/>
        </p:xfrm>
        <a:graphic>
          <a:graphicData uri="http://schemas.openxmlformats.org/drawingml/2006/table">
            <a:tbl>
              <a:tblPr firstRow="1" bandRow="1">
                <a:tableStyleId>{5C22544A-7EE6-4342-B048-85BDC9FD1C3A}</a:tableStyleId>
              </a:tblPr>
              <a:tblGrid>
                <a:gridCol w="2546242"/>
                <a:gridCol w="982639"/>
                <a:gridCol w="1040441"/>
                <a:gridCol w="982640"/>
                <a:gridCol w="982640"/>
                <a:gridCol w="982640"/>
              </a:tblGrid>
              <a:tr h="374851">
                <a:tc>
                  <a:txBody>
                    <a:bodyPr/>
                    <a:lstStyle/>
                    <a:p>
                      <a:r>
                        <a:rPr lang="ru-RU" sz="1200" dirty="0" smtClean="0"/>
                        <a:t>0503 Благоустройство</a:t>
                      </a:r>
                      <a:endParaRPr lang="ru-RU" sz="1200" dirty="0"/>
                    </a:p>
                  </a:txBody>
                  <a:tcPr/>
                </a:tc>
                <a:tc>
                  <a:txBody>
                    <a:bodyPr/>
                    <a:lstStyle/>
                    <a:p>
                      <a:r>
                        <a:rPr lang="ru-RU" sz="1200" dirty="0" smtClean="0"/>
                        <a:t>3921,5</a:t>
                      </a:r>
                      <a:endParaRPr lang="ru-RU" sz="1200" dirty="0"/>
                    </a:p>
                  </a:txBody>
                  <a:tcPr/>
                </a:tc>
                <a:tc>
                  <a:txBody>
                    <a:bodyPr/>
                    <a:lstStyle/>
                    <a:p>
                      <a:r>
                        <a:rPr lang="ru-RU" sz="1200" dirty="0" smtClean="0"/>
                        <a:t>7391,1</a:t>
                      </a:r>
                      <a:endParaRPr lang="ru-RU" sz="1200" dirty="0"/>
                    </a:p>
                  </a:txBody>
                  <a:tcPr/>
                </a:tc>
                <a:tc>
                  <a:txBody>
                    <a:bodyPr/>
                    <a:lstStyle/>
                    <a:p>
                      <a:r>
                        <a:rPr lang="ru-RU" sz="1200" dirty="0" smtClean="0"/>
                        <a:t>4563,0</a:t>
                      </a:r>
                      <a:endParaRPr lang="ru-RU" sz="1200" dirty="0"/>
                    </a:p>
                  </a:txBody>
                  <a:tcPr/>
                </a:tc>
                <a:tc>
                  <a:txBody>
                    <a:bodyPr/>
                    <a:lstStyle/>
                    <a:p>
                      <a:r>
                        <a:rPr lang="ru-RU" sz="1200" dirty="0" smtClean="0"/>
                        <a:t>4853,0</a:t>
                      </a:r>
                      <a:endParaRPr lang="ru-RU" sz="1200" dirty="0"/>
                    </a:p>
                  </a:txBody>
                  <a:tcPr/>
                </a:tc>
                <a:tc>
                  <a:txBody>
                    <a:bodyPr/>
                    <a:lstStyle/>
                    <a:p>
                      <a:r>
                        <a:rPr lang="ru-RU" sz="1200" dirty="0" smtClean="0"/>
                        <a:t>4853,0</a:t>
                      </a:r>
                      <a:endParaRPr lang="ru-RU" sz="1200" dirty="0"/>
                    </a:p>
                  </a:txBody>
                  <a:tcPr/>
                </a:tc>
              </a:tr>
              <a:tr h="489268">
                <a:tc>
                  <a:txBody>
                    <a:bodyPr/>
                    <a:lstStyle/>
                    <a:p>
                      <a:r>
                        <a:rPr lang="ru-RU" sz="1200" b="1" dirty="0" smtClean="0"/>
                        <a:t>0700 Образование</a:t>
                      </a:r>
                      <a:endParaRPr lang="ru-RU" sz="1200" b="1" dirty="0"/>
                    </a:p>
                  </a:txBody>
                  <a:tcPr/>
                </a:tc>
                <a:tc>
                  <a:txBody>
                    <a:bodyPr/>
                    <a:lstStyle/>
                    <a:p>
                      <a:r>
                        <a:rPr lang="ru-RU" sz="1200" b="1" dirty="0" smtClean="0"/>
                        <a:t>169,4</a:t>
                      </a:r>
                      <a:endParaRPr lang="ru-RU" sz="1200" b="1" dirty="0"/>
                    </a:p>
                  </a:txBody>
                  <a:tcPr/>
                </a:tc>
                <a:tc>
                  <a:txBody>
                    <a:bodyPr/>
                    <a:lstStyle/>
                    <a:p>
                      <a:r>
                        <a:rPr lang="ru-RU" sz="1200" b="1" dirty="0" smtClean="0"/>
                        <a:t>210,2</a:t>
                      </a:r>
                      <a:endParaRPr lang="ru-RU" sz="12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t>209,3</a:t>
                      </a:r>
                      <a:endParaRPr lang="ru-RU" sz="1200" b="1" dirty="0"/>
                    </a:p>
                  </a:txBody>
                  <a:tcPr/>
                </a:tc>
                <a:tc>
                  <a:txBody>
                    <a:bodyPr/>
                    <a:lstStyle/>
                    <a:p>
                      <a:r>
                        <a:rPr lang="ru-RU" sz="1200" b="1" dirty="0" smtClean="0"/>
                        <a:t>209,3</a:t>
                      </a:r>
                      <a:endParaRPr lang="ru-RU" sz="1200" b="1" dirty="0"/>
                    </a:p>
                  </a:txBody>
                  <a:tcPr/>
                </a:tc>
                <a:tc>
                  <a:txBody>
                    <a:bodyPr/>
                    <a:lstStyle/>
                    <a:p>
                      <a:r>
                        <a:rPr lang="ru-RU" sz="1200" b="1" dirty="0" smtClean="0"/>
                        <a:t>253,0</a:t>
                      </a:r>
                      <a:endParaRPr lang="ru-RU" sz="1200" b="1" dirty="0"/>
                    </a:p>
                  </a:txBody>
                  <a:tcPr/>
                </a:tc>
              </a:tr>
              <a:tr h="299880">
                <a:tc>
                  <a:txBody>
                    <a:bodyPr/>
                    <a:lstStyle/>
                    <a:p>
                      <a:r>
                        <a:rPr lang="ru-RU" sz="1200" dirty="0" smtClean="0"/>
                        <a:t>0707 Молодежная политика</a:t>
                      </a:r>
                      <a:endParaRPr lang="ru-RU" sz="1200" dirty="0"/>
                    </a:p>
                  </a:txBody>
                  <a:tcPr/>
                </a:tc>
                <a:tc>
                  <a:txBody>
                    <a:bodyPr/>
                    <a:lstStyle/>
                    <a:p>
                      <a:r>
                        <a:rPr lang="ru-RU" sz="1200" dirty="0" smtClean="0"/>
                        <a:t>169,4</a:t>
                      </a:r>
                      <a:endParaRPr lang="ru-RU" sz="1200" dirty="0"/>
                    </a:p>
                  </a:txBody>
                  <a:tcPr/>
                </a:tc>
                <a:tc>
                  <a:txBody>
                    <a:bodyPr/>
                    <a:lstStyle/>
                    <a:p>
                      <a:r>
                        <a:rPr lang="ru-RU" sz="1200" dirty="0" smtClean="0"/>
                        <a:t>210,2</a:t>
                      </a:r>
                      <a:endParaRPr lang="ru-RU" sz="1200" dirty="0"/>
                    </a:p>
                  </a:txBody>
                  <a:tcPr/>
                </a:tc>
                <a:tc>
                  <a:txBody>
                    <a:bodyPr/>
                    <a:lstStyle/>
                    <a:p>
                      <a:r>
                        <a:rPr lang="ru-RU" sz="1200" dirty="0" smtClean="0"/>
                        <a:t>209,3</a:t>
                      </a:r>
                      <a:endParaRPr lang="ru-RU" sz="1200" dirty="0"/>
                    </a:p>
                  </a:txBody>
                  <a:tcPr/>
                </a:tc>
                <a:tc>
                  <a:txBody>
                    <a:bodyPr/>
                    <a:lstStyle/>
                    <a:p>
                      <a:r>
                        <a:rPr lang="ru-RU" sz="1200" dirty="0" smtClean="0"/>
                        <a:t>209,3</a:t>
                      </a:r>
                      <a:endParaRPr lang="ru-RU" sz="1200" dirty="0"/>
                    </a:p>
                  </a:txBody>
                  <a:tcPr/>
                </a:tc>
                <a:tc>
                  <a:txBody>
                    <a:bodyPr/>
                    <a:lstStyle/>
                    <a:p>
                      <a:r>
                        <a:rPr lang="ru-RU" sz="1200" dirty="0" smtClean="0"/>
                        <a:t>253,0</a:t>
                      </a:r>
                      <a:endParaRPr lang="ru-RU" sz="1200" dirty="0"/>
                    </a:p>
                  </a:txBody>
                  <a:tcPr/>
                </a:tc>
              </a:tr>
              <a:tr h="374851">
                <a:tc>
                  <a:txBody>
                    <a:bodyPr/>
                    <a:lstStyle/>
                    <a:p>
                      <a:r>
                        <a:rPr lang="ru-RU" sz="1200" b="1" dirty="0" smtClean="0"/>
                        <a:t>0800 Культура, кинематография</a:t>
                      </a:r>
                      <a:endParaRPr lang="ru-RU" sz="1200" b="1" dirty="0"/>
                    </a:p>
                  </a:txBody>
                  <a:tcPr/>
                </a:tc>
                <a:tc>
                  <a:txBody>
                    <a:bodyPr/>
                    <a:lstStyle/>
                    <a:p>
                      <a:r>
                        <a:rPr lang="ru-RU" sz="1200" b="1" dirty="0" smtClean="0"/>
                        <a:t>10611,2</a:t>
                      </a:r>
                      <a:endParaRPr lang="ru-RU" sz="1200" b="1" dirty="0"/>
                    </a:p>
                  </a:txBody>
                  <a:tcPr/>
                </a:tc>
                <a:tc>
                  <a:txBody>
                    <a:bodyPr/>
                    <a:lstStyle/>
                    <a:p>
                      <a:r>
                        <a:rPr lang="ru-RU" sz="1200" b="1" dirty="0" smtClean="0"/>
                        <a:t>13776,3</a:t>
                      </a:r>
                      <a:endParaRPr lang="ru-RU" sz="1200" b="1" dirty="0"/>
                    </a:p>
                  </a:txBody>
                  <a:tcPr/>
                </a:tc>
                <a:tc>
                  <a:txBody>
                    <a:bodyPr/>
                    <a:lstStyle/>
                    <a:p>
                      <a:r>
                        <a:rPr lang="ru-RU" sz="1200" b="1" dirty="0" smtClean="0"/>
                        <a:t>14150,6</a:t>
                      </a:r>
                      <a:endParaRPr lang="ru-RU" sz="1200" b="1" dirty="0"/>
                    </a:p>
                  </a:txBody>
                  <a:tcPr/>
                </a:tc>
                <a:tc>
                  <a:txBody>
                    <a:bodyPr/>
                    <a:lstStyle/>
                    <a:p>
                      <a:r>
                        <a:rPr lang="ru-RU" sz="1200" b="1" dirty="0" smtClean="0"/>
                        <a:t>12582,7</a:t>
                      </a:r>
                      <a:endParaRPr lang="ru-RU" sz="1200" b="1" dirty="0"/>
                    </a:p>
                  </a:txBody>
                  <a:tcPr/>
                </a:tc>
                <a:tc>
                  <a:txBody>
                    <a:bodyPr/>
                    <a:lstStyle/>
                    <a:p>
                      <a:r>
                        <a:rPr lang="ru-RU" sz="1200" b="1" dirty="0" smtClean="0"/>
                        <a:t>12958,5</a:t>
                      </a:r>
                      <a:endParaRPr lang="ru-RU" sz="1200" b="1" dirty="0"/>
                    </a:p>
                  </a:txBody>
                  <a:tcPr/>
                </a:tc>
              </a:tr>
              <a:tr h="374851">
                <a:tc>
                  <a:txBody>
                    <a:bodyPr/>
                    <a:lstStyle/>
                    <a:p>
                      <a:r>
                        <a:rPr lang="ru-RU" sz="1200" dirty="0" smtClean="0"/>
                        <a:t>0801 Культура</a:t>
                      </a:r>
                      <a:endParaRPr lang="ru-RU" sz="1200" dirty="0"/>
                    </a:p>
                  </a:txBody>
                  <a:tcPr/>
                </a:tc>
                <a:tc>
                  <a:txBody>
                    <a:bodyPr/>
                    <a:lstStyle/>
                    <a:p>
                      <a:r>
                        <a:rPr lang="ru-RU" sz="1200" dirty="0" smtClean="0"/>
                        <a:t>9495,4</a:t>
                      </a:r>
                      <a:endParaRPr lang="ru-RU" sz="1200" dirty="0"/>
                    </a:p>
                  </a:txBody>
                  <a:tcPr/>
                </a:tc>
                <a:tc>
                  <a:txBody>
                    <a:bodyPr/>
                    <a:lstStyle/>
                    <a:p>
                      <a:r>
                        <a:rPr lang="ru-RU" sz="1200" dirty="0" smtClean="0"/>
                        <a:t>12650,8</a:t>
                      </a:r>
                      <a:endParaRPr lang="ru-RU" sz="1200" dirty="0"/>
                    </a:p>
                  </a:txBody>
                  <a:tcPr/>
                </a:tc>
                <a:tc>
                  <a:txBody>
                    <a:bodyPr/>
                    <a:lstStyle/>
                    <a:p>
                      <a:r>
                        <a:rPr lang="ru-RU" sz="1200" dirty="0" smtClean="0"/>
                        <a:t>13013,2</a:t>
                      </a:r>
                      <a:endParaRPr lang="ru-RU" sz="1200" dirty="0"/>
                    </a:p>
                  </a:txBody>
                  <a:tcPr/>
                </a:tc>
                <a:tc>
                  <a:txBody>
                    <a:bodyPr/>
                    <a:lstStyle/>
                    <a:p>
                      <a:r>
                        <a:rPr lang="ru-RU" sz="1200" dirty="0" smtClean="0"/>
                        <a:t>11435,4</a:t>
                      </a:r>
                      <a:endParaRPr lang="ru-RU" sz="1200" dirty="0"/>
                    </a:p>
                  </a:txBody>
                  <a:tcPr/>
                </a:tc>
                <a:tc>
                  <a:txBody>
                    <a:bodyPr/>
                    <a:lstStyle/>
                    <a:p>
                      <a:r>
                        <a:rPr lang="ru-RU" sz="1200" dirty="0" smtClean="0"/>
                        <a:t>11781,0</a:t>
                      </a:r>
                      <a:endParaRPr lang="ru-RU" sz="1200" dirty="0"/>
                    </a:p>
                  </a:txBody>
                  <a:tcPr/>
                </a:tc>
              </a:tr>
              <a:tr h="524230">
                <a:tc>
                  <a:txBody>
                    <a:bodyPr/>
                    <a:lstStyle/>
                    <a:p>
                      <a:r>
                        <a:rPr lang="ru-RU" sz="1200" dirty="0" smtClean="0"/>
                        <a:t>0804 Другие вопросы в области культуры и кинематографии</a:t>
                      </a:r>
                      <a:endParaRPr lang="ru-RU" sz="1200" dirty="0"/>
                    </a:p>
                  </a:txBody>
                  <a:tcPr/>
                </a:tc>
                <a:tc>
                  <a:txBody>
                    <a:bodyPr/>
                    <a:lstStyle/>
                    <a:p>
                      <a:r>
                        <a:rPr lang="ru-RU" sz="1200" dirty="0" smtClean="0"/>
                        <a:t>1115,8</a:t>
                      </a:r>
                      <a:endParaRPr lang="ru-RU" sz="1200" dirty="0"/>
                    </a:p>
                  </a:txBody>
                  <a:tcPr/>
                </a:tc>
                <a:tc>
                  <a:txBody>
                    <a:bodyPr/>
                    <a:lstStyle/>
                    <a:p>
                      <a:r>
                        <a:rPr lang="ru-RU" sz="1200" dirty="0" smtClean="0"/>
                        <a:t>1125,5</a:t>
                      </a:r>
                      <a:endParaRPr lang="ru-RU" sz="1200" dirty="0"/>
                    </a:p>
                  </a:txBody>
                  <a:tcPr/>
                </a:tc>
                <a:tc>
                  <a:txBody>
                    <a:bodyPr/>
                    <a:lstStyle/>
                    <a:p>
                      <a:r>
                        <a:rPr lang="ru-RU" sz="1200" dirty="0" smtClean="0"/>
                        <a:t>1137,4</a:t>
                      </a:r>
                      <a:endParaRPr lang="ru-RU" sz="1200" dirty="0"/>
                    </a:p>
                  </a:txBody>
                  <a:tcPr/>
                </a:tc>
                <a:tc>
                  <a:txBody>
                    <a:bodyPr/>
                    <a:lstStyle/>
                    <a:p>
                      <a:r>
                        <a:rPr lang="ru-RU" sz="1200" dirty="0" smtClean="0"/>
                        <a:t>1147,3</a:t>
                      </a:r>
                      <a:endParaRPr lang="ru-RU" sz="1200" dirty="0"/>
                    </a:p>
                  </a:txBody>
                  <a:tcPr/>
                </a:tc>
                <a:tc>
                  <a:txBody>
                    <a:bodyPr/>
                    <a:lstStyle/>
                    <a:p>
                      <a:r>
                        <a:rPr lang="ru-RU" sz="1200" dirty="0" smtClean="0"/>
                        <a:t>1177,5</a:t>
                      </a:r>
                      <a:endParaRPr lang="ru-RU" sz="1200" dirty="0"/>
                    </a:p>
                  </a:txBody>
                  <a:tcPr/>
                </a:tc>
              </a:tr>
              <a:tr h="288032">
                <a:tc>
                  <a:txBody>
                    <a:bodyPr/>
                    <a:lstStyle/>
                    <a:p>
                      <a:r>
                        <a:rPr lang="ru-RU" sz="1200" b="1" dirty="0" smtClean="0"/>
                        <a:t>1000 Социальная политика</a:t>
                      </a:r>
                      <a:endParaRPr lang="ru-RU" sz="1200" b="1" dirty="0"/>
                    </a:p>
                  </a:txBody>
                  <a:tcPr/>
                </a:tc>
                <a:tc>
                  <a:txBody>
                    <a:bodyPr/>
                    <a:lstStyle/>
                    <a:p>
                      <a:r>
                        <a:rPr lang="ru-RU" sz="1200" b="1" dirty="0" smtClean="0"/>
                        <a:t>36,0</a:t>
                      </a:r>
                      <a:endParaRPr lang="ru-RU" sz="1200" b="1" dirty="0"/>
                    </a:p>
                  </a:txBody>
                  <a:tcPr/>
                </a:tc>
                <a:tc>
                  <a:txBody>
                    <a:bodyPr/>
                    <a:lstStyle/>
                    <a:p>
                      <a:r>
                        <a:rPr lang="ru-RU" sz="1200" b="1" dirty="0" smtClean="0"/>
                        <a:t>430,0</a:t>
                      </a:r>
                      <a:endParaRPr lang="ru-RU" sz="1200" b="1" dirty="0"/>
                    </a:p>
                  </a:txBody>
                  <a:tcPr/>
                </a:tc>
                <a:tc>
                  <a:txBody>
                    <a:bodyPr/>
                    <a:lstStyle/>
                    <a:p>
                      <a:r>
                        <a:rPr lang="ru-RU" sz="1200" b="1" dirty="0" smtClean="0"/>
                        <a:t>796,0</a:t>
                      </a:r>
                      <a:endParaRPr lang="ru-RU" sz="1200" b="1" dirty="0"/>
                    </a:p>
                  </a:txBody>
                  <a:tcPr/>
                </a:tc>
                <a:tc>
                  <a:txBody>
                    <a:bodyPr/>
                    <a:lstStyle/>
                    <a:p>
                      <a:r>
                        <a:rPr lang="ru-RU" sz="1200" b="1" dirty="0" smtClean="0"/>
                        <a:t>496,0</a:t>
                      </a:r>
                      <a:endParaRPr lang="ru-RU" sz="1200" b="1" dirty="0"/>
                    </a:p>
                  </a:txBody>
                  <a:tcPr/>
                </a:tc>
                <a:tc>
                  <a:txBody>
                    <a:bodyPr/>
                    <a:lstStyle/>
                    <a:p>
                      <a:r>
                        <a:rPr lang="ru-RU" sz="1200" b="1" dirty="0" smtClean="0"/>
                        <a:t>1660,6</a:t>
                      </a:r>
                      <a:endParaRPr lang="ru-RU" sz="1200" b="1" dirty="0"/>
                    </a:p>
                  </a:txBody>
                  <a:tcPr/>
                </a:tc>
              </a:tr>
              <a:tr h="288032">
                <a:tc>
                  <a:txBody>
                    <a:bodyPr/>
                    <a:lstStyle/>
                    <a:p>
                      <a:r>
                        <a:rPr lang="ru-RU" sz="1200" dirty="0" smtClean="0"/>
                        <a:t>1001 Пенсионное обеспечение </a:t>
                      </a:r>
                      <a:endParaRPr lang="ru-RU" sz="1200" dirty="0"/>
                    </a:p>
                  </a:txBody>
                  <a:tcPr/>
                </a:tc>
                <a:tc>
                  <a:txBody>
                    <a:bodyPr/>
                    <a:lstStyle/>
                    <a:p>
                      <a:r>
                        <a:rPr lang="ru-RU" sz="1200" dirty="0" smtClean="0"/>
                        <a:t>36,0</a:t>
                      </a:r>
                      <a:endParaRPr lang="ru-RU" sz="1200" dirty="0"/>
                    </a:p>
                  </a:txBody>
                  <a:tcPr/>
                </a:tc>
                <a:tc>
                  <a:txBody>
                    <a:bodyPr/>
                    <a:lstStyle/>
                    <a:p>
                      <a:r>
                        <a:rPr lang="ru-RU" sz="1200" dirty="0" smtClean="0"/>
                        <a:t>36,0</a:t>
                      </a:r>
                      <a:endParaRPr lang="ru-RU" sz="1200" dirty="0"/>
                    </a:p>
                  </a:txBody>
                  <a:tcPr/>
                </a:tc>
                <a:tc>
                  <a:txBody>
                    <a:bodyPr/>
                    <a:lstStyle/>
                    <a:p>
                      <a:r>
                        <a:rPr lang="ru-RU" sz="1200" dirty="0" smtClean="0"/>
                        <a:t>36,0</a:t>
                      </a:r>
                      <a:endParaRPr lang="ru-RU" sz="1200" dirty="0"/>
                    </a:p>
                  </a:txBody>
                  <a:tcPr/>
                </a:tc>
                <a:tc>
                  <a:txBody>
                    <a:bodyPr/>
                    <a:lstStyle/>
                    <a:p>
                      <a:r>
                        <a:rPr lang="ru-RU" sz="1200" dirty="0" smtClean="0"/>
                        <a:t>36,0</a:t>
                      </a:r>
                      <a:endParaRPr lang="ru-RU" sz="1200" dirty="0"/>
                    </a:p>
                  </a:txBody>
                  <a:tcPr/>
                </a:tc>
                <a:tc>
                  <a:txBody>
                    <a:bodyPr/>
                    <a:lstStyle/>
                    <a:p>
                      <a:r>
                        <a:rPr lang="ru-RU" sz="1200" dirty="0" smtClean="0"/>
                        <a:t>36,0</a:t>
                      </a:r>
                      <a:endParaRPr lang="ru-RU" sz="1200" dirty="0"/>
                    </a:p>
                  </a:txBody>
                  <a:tcPr/>
                </a:tc>
              </a:tr>
              <a:tr h="432048">
                <a:tc>
                  <a:txBody>
                    <a:bodyPr/>
                    <a:lstStyle/>
                    <a:p>
                      <a:r>
                        <a:rPr lang="ru-RU" sz="1200" dirty="0" smtClean="0"/>
                        <a:t>1003 Социальное обеспечение населения</a:t>
                      </a:r>
                      <a:endParaRPr lang="ru-RU" sz="1200" dirty="0"/>
                    </a:p>
                  </a:txBody>
                  <a:tcPr/>
                </a:tc>
                <a:tc>
                  <a:txBody>
                    <a:bodyPr/>
                    <a:lstStyle/>
                    <a:p>
                      <a:r>
                        <a:rPr lang="ru-RU" sz="1200" dirty="0" smtClean="0"/>
                        <a:t>0,0</a:t>
                      </a:r>
                      <a:endParaRPr lang="ru-RU" sz="1200" dirty="0"/>
                    </a:p>
                  </a:txBody>
                  <a:tcPr/>
                </a:tc>
                <a:tc>
                  <a:txBody>
                    <a:bodyPr/>
                    <a:lstStyle/>
                    <a:p>
                      <a:r>
                        <a:rPr lang="ru-RU" sz="1200" dirty="0" smtClean="0"/>
                        <a:t>394,0</a:t>
                      </a:r>
                      <a:endParaRPr lang="ru-RU" sz="1200" dirty="0"/>
                    </a:p>
                  </a:txBody>
                  <a:tcPr/>
                </a:tc>
                <a:tc>
                  <a:txBody>
                    <a:bodyPr/>
                    <a:lstStyle/>
                    <a:p>
                      <a:r>
                        <a:rPr lang="ru-RU" sz="1200" dirty="0" smtClean="0"/>
                        <a:t>760,0</a:t>
                      </a:r>
                      <a:endParaRPr lang="ru-RU" sz="1200" dirty="0"/>
                    </a:p>
                  </a:txBody>
                  <a:tcPr/>
                </a:tc>
                <a:tc>
                  <a:txBody>
                    <a:bodyPr/>
                    <a:lstStyle/>
                    <a:p>
                      <a:r>
                        <a:rPr lang="ru-RU" sz="1200" dirty="0" smtClean="0"/>
                        <a:t>460,0</a:t>
                      </a:r>
                      <a:endParaRPr lang="ru-RU" sz="1200" dirty="0"/>
                    </a:p>
                  </a:txBody>
                  <a:tcPr/>
                </a:tc>
                <a:tc>
                  <a:txBody>
                    <a:bodyPr/>
                    <a:lstStyle/>
                    <a:p>
                      <a:r>
                        <a:rPr lang="ru-RU" sz="1200" dirty="0" smtClean="0"/>
                        <a:t>360,0</a:t>
                      </a:r>
                      <a:endParaRPr lang="ru-RU" sz="1200" dirty="0"/>
                    </a:p>
                  </a:txBody>
                  <a:tcPr/>
                </a:tc>
              </a:tr>
              <a:tr h="262880">
                <a:tc>
                  <a:txBody>
                    <a:bodyPr/>
                    <a:lstStyle/>
                    <a:p>
                      <a:r>
                        <a:rPr lang="ru-RU" sz="1200" dirty="0" smtClean="0"/>
                        <a:t>Охрана семьи и детства</a:t>
                      </a:r>
                      <a:endParaRPr lang="ru-RU" sz="1200" dirty="0"/>
                    </a:p>
                  </a:txBody>
                  <a:tcPr/>
                </a:tc>
                <a:tc>
                  <a:txBody>
                    <a:bodyPr/>
                    <a:lstStyle/>
                    <a:p>
                      <a:r>
                        <a:rPr lang="ru-RU" sz="1200" dirty="0" smtClean="0"/>
                        <a:t>0,0</a:t>
                      </a:r>
                      <a:endParaRPr lang="ru-RU" sz="1200" dirty="0"/>
                    </a:p>
                  </a:txBody>
                  <a:tcPr/>
                </a:tc>
                <a:tc>
                  <a:txBody>
                    <a:bodyPr/>
                    <a:lstStyle/>
                    <a:p>
                      <a:r>
                        <a:rPr lang="ru-RU" sz="1200" dirty="0" smtClean="0"/>
                        <a:t>0,0</a:t>
                      </a:r>
                      <a:endParaRPr lang="ru-RU" sz="1200" dirty="0"/>
                    </a:p>
                  </a:txBody>
                  <a:tcPr/>
                </a:tc>
                <a:tc>
                  <a:txBody>
                    <a:bodyPr/>
                    <a:lstStyle/>
                    <a:p>
                      <a:r>
                        <a:rPr lang="ru-RU" sz="1200" dirty="0" smtClean="0"/>
                        <a:t>0,0</a:t>
                      </a:r>
                      <a:endParaRPr lang="ru-RU" sz="1200" dirty="0"/>
                    </a:p>
                  </a:txBody>
                  <a:tcPr/>
                </a:tc>
                <a:tc>
                  <a:txBody>
                    <a:bodyPr/>
                    <a:lstStyle/>
                    <a:p>
                      <a:r>
                        <a:rPr lang="ru-RU" sz="1200" dirty="0" smtClean="0"/>
                        <a:t>0,0</a:t>
                      </a:r>
                      <a:endParaRPr lang="ru-RU" sz="1200" dirty="0"/>
                    </a:p>
                  </a:txBody>
                  <a:tcPr/>
                </a:tc>
                <a:tc>
                  <a:txBody>
                    <a:bodyPr/>
                    <a:lstStyle/>
                    <a:p>
                      <a:r>
                        <a:rPr lang="ru-RU" sz="1200" dirty="0" smtClean="0"/>
                        <a:t>1264,6</a:t>
                      </a:r>
                      <a:endParaRPr lang="ru-RU" sz="1200" dirty="0"/>
                    </a:p>
                  </a:txBody>
                  <a:tcPr/>
                </a:tc>
              </a:tr>
              <a:tr h="432048">
                <a:tc>
                  <a:txBody>
                    <a:bodyPr/>
                    <a:lstStyle/>
                    <a:p>
                      <a:r>
                        <a:rPr lang="ru-RU" sz="1200" b="1" dirty="0" smtClean="0"/>
                        <a:t>1100 Физическая культура и спорт</a:t>
                      </a:r>
                      <a:endParaRPr lang="ru-RU" sz="1200" b="1" dirty="0"/>
                    </a:p>
                  </a:txBody>
                  <a:tcPr/>
                </a:tc>
                <a:tc>
                  <a:txBody>
                    <a:bodyPr/>
                    <a:lstStyle/>
                    <a:p>
                      <a:r>
                        <a:rPr lang="ru-RU" sz="1200" b="1" dirty="0" smtClean="0"/>
                        <a:t>78,7</a:t>
                      </a:r>
                      <a:endParaRPr lang="ru-RU" sz="1200" b="1" dirty="0"/>
                    </a:p>
                  </a:txBody>
                  <a:tcPr/>
                </a:tc>
                <a:tc>
                  <a:txBody>
                    <a:bodyPr/>
                    <a:lstStyle/>
                    <a:p>
                      <a:r>
                        <a:rPr lang="ru-RU" sz="1200" b="1" dirty="0" smtClean="0"/>
                        <a:t>234,7</a:t>
                      </a:r>
                      <a:endParaRPr lang="ru-RU" sz="1200" b="1" dirty="0"/>
                    </a:p>
                  </a:txBody>
                  <a:tcPr/>
                </a:tc>
                <a:tc>
                  <a:txBody>
                    <a:bodyPr/>
                    <a:lstStyle/>
                    <a:p>
                      <a:r>
                        <a:rPr lang="ru-RU" sz="1200" b="1" dirty="0" smtClean="0"/>
                        <a:t>86,0</a:t>
                      </a:r>
                      <a:endParaRPr lang="ru-RU" sz="1200" b="1" dirty="0"/>
                    </a:p>
                  </a:txBody>
                  <a:tcPr/>
                </a:tc>
                <a:tc>
                  <a:txBody>
                    <a:bodyPr/>
                    <a:lstStyle/>
                    <a:p>
                      <a:r>
                        <a:rPr lang="ru-RU" sz="1200" b="1" dirty="0" smtClean="0"/>
                        <a:t>86,0</a:t>
                      </a:r>
                      <a:endParaRPr lang="ru-RU" sz="1200" b="1" dirty="0"/>
                    </a:p>
                  </a:txBody>
                  <a:tcPr/>
                </a:tc>
                <a:tc>
                  <a:txBody>
                    <a:bodyPr/>
                    <a:lstStyle/>
                    <a:p>
                      <a:r>
                        <a:rPr lang="ru-RU" sz="1200" b="1" dirty="0" smtClean="0"/>
                        <a:t>102,6</a:t>
                      </a:r>
                      <a:endParaRPr lang="ru-RU" sz="1200" b="1" dirty="0"/>
                    </a:p>
                  </a:txBody>
                  <a:tcPr/>
                </a:tc>
              </a:tr>
              <a:tr h="432048">
                <a:tc>
                  <a:txBody>
                    <a:bodyPr/>
                    <a:lstStyle/>
                    <a:p>
                      <a:r>
                        <a:rPr lang="ru-RU" sz="1200" dirty="0" smtClean="0"/>
                        <a:t>1102 Массовый спорт</a:t>
                      </a:r>
                      <a:endParaRPr lang="ru-RU" sz="1200" dirty="0"/>
                    </a:p>
                  </a:txBody>
                  <a:tcPr/>
                </a:tc>
                <a:tc>
                  <a:txBody>
                    <a:bodyPr/>
                    <a:lstStyle/>
                    <a:p>
                      <a:r>
                        <a:rPr lang="ru-RU" sz="1200" dirty="0" smtClean="0"/>
                        <a:t>78,7</a:t>
                      </a:r>
                      <a:endParaRPr lang="ru-RU" sz="1200" dirty="0"/>
                    </a:p>
                  </a:txBody>
                  <a:tcPr/>
                </a:tc>
                <a:tc>
                  <a:txBody>
                    <a:bodyPr/>
                    <a:lstStyle/>
                    <a:p>
                      <a:r>
                        <a:rPr lang="ru-RU" sz="1200" dirty="0" smtClean="0"/>
                        <a:t>234,7</a:t>
                      </a:r>
                      <a:endParaRPr lang="ru-RU" sz="1200" dirty="0"/>
                    </a:p>
                  </a:txBody>
                  <a:tcPr/>
                </a:tc>
                <a:tc>
                  <a:txBody>
                    <a:bodyPr/>
                    <a:lstStyle/>
                    <a:p>
                      <a:r>
                        <a:rPr lang="ru-RU" sz="1200" dirty="0" smtClean="0"/>
                        <a:t>86,0</a:t>
                      </a:r>
                      <a:endParaRPr lang="ru-RU" sz="1200" dirty="0"/>
                    </a:p>
                  </a:txBody>
                  <a:tcPr/>
                </a:tc>
                <a:tc>
                  <a:txBody>
                    <a:bodyPr/>
                    <a:lstStyle/>
                    <a:p>
                      <a:r>
                        <a:rPr lang="ru-RU" sz="1200" dirty="0" smtClean="0"/>
                        <a:t>86,0</a:t>
                      </a:r>
                      <a:endParaRPr lang="ru-RU" sz="1200" dirty="0"/>
                    </a:p>
                  </a:txBody>
                  <a:tcPr/>
                </a:tc>
                <a:tc>
                  <a:txBody>
                    <a:bodyPr/>
                    <a:lstStyle/>
                    <a:p>
                      <a:r>
                        <a:rPr lang="ru-RU" sz="1200" dirty="0" smtClean="0"/>
                        <a:t>102,6</a:t>
                      </a:r>
                      <a:endParaRPr lang="ru-RU" sz="1200" dirty="0"/>
                    </a:p>
                  </a:txBody>
                  <a:tcPr/>
                </a:tc>
              </a:tr>
              <a:tr h="432048">
                <a:tc>
                  <a:txBody>
                    <a:bodyPr/>
                    <a:lstStyle/>
                    <a:p>
                      <a:r>
                        <a:rPr lang="ru-RU" sz="1200" b="1" dirty="0" smtClean="0"/>
                        <a:t>ВСЕГО</a:t>
                      </a:r>
                      <a:endParaRPr lang="ru-RU" sz="1200" b="1" dirty="0"/>
                    </a:p>
                  </a:txBody>
                  <a:tcPr/>
                </a:tc>
                <a:tc>
                  <a:txBody>
                    <a:bodyPr/>
                    <a:lstStyle/>
                    <a:p>
                      <a:r>
                        <a:rPr lang="ru-RU" sz="1200" b="1" dirty="0" smtClean="0"/>
                        <a:t>34587,4</a:t>
                      </a:r>
                      <a:endParaRPr lang="ru-RU" sz="1200" b="1" dirty="0"/>
                    </a:p>
                  </a:txBody>
                  <a:tcPr/>
                </a:tc>
                <a:tc>
                  <a:txBody>
                    <a:bodyPr/>
                    <a:lstStyle/>
                    <a:p>
                      <a:r>
                        <a:rPr lang="ru-RU" sz="1200" b="1" dirty="0" smtClean="0"/>
                        <a:t>42598,4</a:t>
                      </a:r>
                      <a:endParaRPr lang="ru-RU" sz="1200" b="1" dirty="0"/>
                    </a:p>
                  </a:txBody>
                  <a:tcPr/>
                </a:tc>
                <a:tc>
                  <a:txBody>
                    <a:bodyPr/>
                    <a:lstStyle/>
                    <a:p>
                      <a:r>
                        <a:rPr lang="ru-RU" sz="1200" b="1" dirty="0" smtClean="0"/>
                        <a:t>30359,8</a:t>
                      </a:r>
                      <a:endParaRPr lang="ru-RU" sz="1200" b="1" dirty="0"/>
                    </a:p>
                  </a:txBody>
                  <a:tcPr/>
                </a:tc>
                <a:tc>
                  <a:txBody>
                    <a:bodyPr/>
                    <a:lstStyle/>
                    <a:p>
                      <a:r>
                        <a:rPr lang="ru-RU" sz="1200" b="1" dirty="0" smtClean="0"/>
                        <a:t>27433,6</a:t>
                      </a:r>
                      <a:endParaRPr lang="ru-RU" sz="1200" b="1" dirty="0"/>
                    </a:p>
                  </a:txBody>
                  <a:tcPr/>
                </a:tc>
                <a:tc>
                  <a:txBody>
                    <a:bodyPr/>
                    <a:lstStyle/>
                    <a:p>
                      <a:r>
                        <a:rPr lang="ru-RU" sz="1200" b="1" dirty="0" smtClean="0"/>
                        <a:t>29031,1</a:t>
                      </a:r>
                      <a:endParaRPr lang="ru-RU" sz="1200" b="1" dirty="0"/>
                    </a:p>
                  </a:txBody>
                  <a:tcPr/>
                </a:tc>
              </a:tr>
            </a:tbl>
          </a:graphicData>
        </a:graphic>
      </p:graphicFrame>
    </p:spTree>
    <p:extLst>
      <p:ext uri="{BB962C8B-B14F-4D97-AF65-F5344CB8AC3E}">
        <p14:creationId xmlns:p14="http://schemas.microsoft.com/office/powerpoint/2010/main" val="3220952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92100"/>
            <a:ext cx="8229600" cy="544612"/>
          </a:xfrm>
        </p:spPr>
        <p:txBody>
          <a:bodyPr/>
          <a:lstStyle/>
          <a:p>
            <a:pPr algn="l"/>
            <a:r>
              <a:rPr lang="ru-RU" sz="1400" dirty="0" smtClean="0"/>
              <a:t>Структура расходов бюджета Палехского  городского поселения по разделам в 2018-2020 годах </a:t>
            </a:r>
            <a:endParaRPr lang="ru-RU" sz="1400" dirty="0"/>
          </a:p>
        </p:txBody>
      </p:sp>
      <p:graphicFrame>
        <p:nvGraphicFramePr>
          <p:cNvPr id="7" name="Диаграмма 6"/>
          <p:cNvGraphicFramePr/>
          <p:nvPr>
            <p:extLst>
              <p:ext uri="{D42A27DB-BD31-4B8C-83A1-F6EECF244321}">
                <p14:modId xmlns:p14="http://schemas.microsoft.com/office/powerpoint/2010/main" val="4288686282"/>
              </p:ext>
            </p:extLst>
          </p:nvPr>
        </p:nvGraphicFramePr>
        <p:xfrm>
          <a:off x="251520" y="836712"/>
          <a:ext cx="2808312" cy="3096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Диаграмма 7"/>
          <p:cNvGraphicFramePr/>
          <p:nvPr>
            <p:extLst>
              <p:ext uri="{D42A27DB-BD31-4B8C-83A1-F6EECF244321}">
                <p14:modId xmlns:p14="http://schemas.microsoft.com/office/powerpoint/2010/main" val="1596448356"/>
              </p:ext>
            </p:extLst>
          </p:nvPr>
        </p:nvGraphicFramePr>
        <p:xfrm>
          <a:off x="5868144" y="764704"/>
          <a:ext cx="2808312" cy="30963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Диаграмма 8"/>
          <p:cNvGraphicFramePr/>
          <p:nvPr>
            <p:extLst>
              <p:ext uri="{D42A27DB-BD31-4B8C-83A1-F6EECF244321}">
                <p14:modId xmlns:p14="http://schemas.microsoft.com/office/powerpoint/2010/main" val="2779953496"/>
              </p:ext>
            </p:extLst>
          </p:nvPr>
        </p:nvGraphicFramePr>
        <p:xfrm>
          <a:off x="179512" y="2420888"/>
          <a:ext cx="8712968" cy="43204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8053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611560" y="44624"/>
            <a:ext cx="8229600" cy="1384300"/>
          </a:xfrm>
        </p:spPr>
        <p:txBody>
          <a:bodyPr/>
          <a:lstStyle/>
          <a:p>
            <a:pPr algn="l"/>
            <a:r>
              <a:rPr lang="ru-RU" sz="1400" dirty="0" smtClean="0"/>
              <a:t>Муниципальные программы Палехского городского поселения в 2018-2020 годах</a:t>
            </a:r>
            <a:endParaRPr lang="ru-RU" sz="1400" dirty="0"/>
          </a:p>
        </p:txBody>
      </p:sp>
      <p:sp>
        <p:nvSpPr>
          <p:cNvPr id="5" name="Объект 4"/>
          <p:cNvSpPr>
            <a:spLocks noGrp="1"/>
          </p:cNvSpPr>
          <p:nvPr>
            <p:ph sz="quarter" idx="3"/>
          </p:nvPr>
        </p:nvSpPr>
        <p:spPr/>
        <p:txBody>
          <a:bodyPr/>
          <a:lstStyle/>
          <a:p>
            <a:endParaRPr lang="ru-RU" dirty="0"/>
          </a:p>
        </p:txBody>
      </p:sp>
      <p:graphicFrame>
        <p:nvGraphicFramePr>
          <p:cNvPr id="8" name="Объект 7"/>
          <p:cNvGraphicFramePr>
            <a:graphicFrameLocks noGrp="1"/>
          </p:cNvGraphicFramePr>
          <p:nvPr>
            <p:ph sz="quarter" idx="4"/>
            <p:extLst>
              <p:ext uri="{D42A27DB-BD31-4B8C-83A1-F6EECF244321}">
                <p14:modId xmlns:p14="http://schemas.microsoft.com/office/powerpoint/2010/main" val="3442517298"/>
              </p:ext>
            </p:extLst>
          </p:nvPr>
        </p:nvGraphicFramePr>
        <p:xfrm>
          <a:off x="467544" y="476672"/>
          <a:ext cx="8351836" cy="6223000"/>
        </p:xfrm>
        <a:graphic>
          <a:graphicData uri="http://schemas.openxmlformats.org/drawingml/2006/table">
            <a:tbl>
              <a:tblPr firstRow="1" bandRow="1">
                <a:tableStyleId>{5C22544A-7EE6-4342-B048-85BDC9FD1C3A}</a:tableStyleId>
              </a:tblPr>
              <a:tblGrid>
                <a:gridCol w="5904656"/>
                <a:gridCol w="864096"/>
                <a:gridCol w="792088"/>
                <a:gridCol w="790996"/>
              </a:tblGrid>
              <a:tr h="0">
                <a:tc>
                  <a:txBody>
                    <a:bodyPr/>
                    <a:lstStyle/>
                    <a:p>
                      <a:r>
                        <a:rPr lang="ru-RU" sz="1200" dirty="0" smtClean="0"/>
                        <a:t>Наименование муниципальных программ</a:t>
                      </a:r>
                      <a:endParaRPr lang="ru-RU" sz="1200" dirty="0"/>
                    </a:p>
                  </a:txBody>
                  <a:tcPr/>
                </a:tc>
                <a:tc>
                  <a:txBody>
                    <a:bodyPr/>
                    <a:lstStyle/>
                    <a:p>
                      <a:r>
                        <a:rPr lang="ru-RU" sz="1200" dirty="0" smtClean="0"/>
                        <a:t>2018 г</a:t>
                      </a:r>
                      <a:endParaRPr lang="ru-RU" sz="1200" dirty="0"/>
                    </a:p>
                  </a:txBody>
                  <a:tcPr/>
                </a:tc>
                <a:tc>
                  <a:txBody>
                    <a:bodyPr/>
                    <a:lstStyle/>
                    <a:p>
                      <a:r>
                        <a:rPr lang="ru-RU" sz="1200" dirty="0" smtClean="0"/>
                        <a:t>2019г</a:t>
                      </a:r>
                      <a:endParaRPr lang="ru-RU" sz="1200" dirty="0"/>
                    </a:p>
                  </a:txBody>
                  <a:tcPr/>
                </a:tc>
                <a:tc>
                  <a:txBody>
                    <a:bodyPr/>
                    <a:lstStyle/>
                    <a:p>
                      <a:r>
                        <a:rPr lang="ru-RU" sz="1200" dirty="0" smtClean="0"/>
                        <a:t>2020г</a:t>
                      </a:r>
                      <a:endParaRPr lang="ru-RU" sz="1200" dirty="0"/>
                    </a:p>
                  </a:txBody>
                  <a:tcPr/>
                </a:tc>
              </a:tr>
              <a:tr h="370840">
                <a:tc>
                  <a:txBody>
                    <a:bodyPr/>
                    <a:lstStyle/>
                    <a:p>
                      <a:r>
                        <a:rPr lang="ru-RU" sz="1200" dirty="0" smtClean="0"/>
                        <a:t>Муниципальная программа «Развитие культуры Палехского городского поселения»</a:t>
                      </a:r>
                      <a:endParaRPr lang="ru-RU" sz="1200" dirty="0"/>
                    </a:p>
                  </a:txBody>
                  <a:tcPr/>
                </a:tc>
                <a:tc>
                  <a:txBody>
                    <a:bodyPr/>
                    <a:lstStyle/>
                    <a:p>
                      <a:r>
                        <a:rPr lang="ru-RU" sz="1200" dirty="0" smtClean="0"/>
                        <a:t>14150,6</a:t>
                      </a:r>
                      <a:endParaRPr lang="ru-RU" sz="1200" dirty="0"/>
                    </a:p>
                  </a:txBody>
                  <a:tcPr/>
                </a:tc>
                <a:tc>
                  <a:txBody>
                    <a:bodyPr/>
                    <a:lstStyle/>
                    <a:p>
                      <a:r>
                        <a:rPr lang="ru-RU" sz="1200" dirty="0" smtClean="0"/>
                        <a:t>12582,7</a:t>
                      </a:r>
                      <a:endParaRPr lang="ru-RU" sz="1200" dirty="0"/>
                    </a:p>
                  </a:txBody>
                  <a:tcPr/>
                </a:tc>
                <a:tc>
                  <a:txBody>
                    <a:bodyPr/>
                    <a:lstStyle/>
                    <a:p>
                      <a:r>
                        <a:rPr lang="ru-RU" sz="1200" dirty="0" smtClean="0"/>
                        <a:t>12958,5</a:t>
                      </a:r>
                      <a:endParaRPr lang="ru-RU" sz="1200" dirty="0"/>
                    </a:p>
                  </a:txBody>
                  <a:tcPr/>
                </a:tc>
              </a:tr>
              <a:tr h="370840">
                <a:tc>
                  <a:txBody>
                    <a:bodyPr/>
                    <a:lstStyle/>
                    <a:p>
                      <a:r>
                        <a:rPr lang="ru-RU" sz="1200" dirty="0" smtClean="0"/>
                        <a:t>Муниципальная программа «Развитие физической культуры и спорта, повышение эффективности реализации молодежной политики в Палехском городском поселении»</a:t>
                      </a:r>
                      <a:endParaRPr lang="ru-RU" sz="1200" dirty="0"/>
                    </a:p>
                  </a:txBody>
                  <a:tcPr/>
                </a:tc>
                <a:tc>
                  <a:txBody>
                    <a:bodyPr/>
                    <a:lstStyle/>
                    <a:p>
                      <a:r>
                        <a:rPr lang="ru-RU" sz="1200" dirty="0" smtClean="0"/>
                        <a:t>157,3</a:t>
                      </a:r>
                      <a:endParaRPr lang="ru-RU" sz="1200" dirty="0"/>
                    </a:p>
                  </a:txBody>
                  <a:tcPr/>
                </a:tc>
                <a:tc>
                  <a:txBody>
                    <a:bodyPr/>
                    <a:lstStyle/>
                    <a:p>
                      <a:r>
                        <a:rPr lang="ru-RU" sz="1200" dirty="0" smtClean="0"/>
                        <a:t>157,3</a:t>
                      </a:r>
                      <a:endParaRPr lang="ru-RU" sz="1200" dirty="0"/>
                    </a:p>
                  </a:txBody>
                  <a:tcPr/>
                </a:tc>
                <a:tc>
                  <a:txBody>
                    <a:bodyPr/>
                    <a:lstStyle/>
                    <a:p>
                      <a:r>
                        <a:rPr lang="ru-RU" sz="1200" dirty="0" smtClean="0"/>
                        <a:t>190,6</a:t>
                      </a:r>
                      <a:endParaRPr lang="ru-RU" sz="1200" dirty="0"/>
                    </a:p>
                  </a:txBody>
                  <a:tcPr/>
                </a:tc>
              </a:tr>
              <a:tr h="370840">
                <a:tc>
                  <a:txBody>
                    <a:bodyPr/>
                    <a:lstStyle/>
                    <a:p>
                      <a:r>
                        <a:rPr lang="ru-RU" sz="1200" dirty="0" smtClean="0"/>
                        <a:t>Муниципальная программа «Обеспечение доступным и комфортным жильем, объектами инженерной инфраструктуры и услугами жилищно- коммунального хозяйства Палехского городского поселения</a:t>
                      </a:r>
                      <a:endParaRPr lang="ru-RU" sz="1200" dirty="0"/>
                    </a:p>
                  </a:txBody>
                  <a:tcPr/>
                </a:tc>
                <a:tc>
                  <a:txBody>
                    <a:bodyPr/>
                    <a:lstStyle/>
                    <a:p>
                      <a:r>
                        <a:rPr lang="ru-RU" sz="1200" dirty="0" smtClean="0"/>
                        <a:t>3950,0</a:t>
                      </a:r>
                      <a:endParaRPr lang="ru-RU" sz="1200" dirty="0"/>
                    </a:p>
                  </a:txBody>
                  <a:tcPr/>
                </a:tc>
                <a:tc>
                  <a:txBody>
                    <a:bodyPr/>
                    <a:lstStyle/>
                    <a:p>
                      <a:r>
                        <a:rPr lang="ru-RU" sz="1200" dirty="0" smtClean="0"/>
                        <a:t>1560,0</a:t>
                      </a:r>
                      <a:endParaRPr lang="ru-RU" sz="1200" dirty="0"/>
                    </a:p>
                  </a:txBody>
                  <a:tcPr/>
                </a:tc>
                <a:tc>
                  <a:txBody>
                    <a:bodyPr/>
                    <a:lstStyle/>
                    <a:p>
                      <a:r>
                        <a:rPr lang="ru-RU" sz="1200" dirty="0" smtClean="0"/>
                        <a:t>2724,6</a:t>
                      </a:r>
                      <a:endParaRPr lang="ru-RU" sz="1200" dirty="0"/>
                    </a:p>
                  </a:txBody>
                  <a:tcPr/>
                </a:tc>
              </a:tr>
              <a:tr h="370840">
                <a:tc>
                  <a:txBody>
                    <a:bodyPr/>
                    <a:lstStyle/>
                    <a:p>
                      <a:r>
                        <a:rPr lang="ru-RU" sz="1200" dirty="0" smtClean="0"/>
                        <a:t>Муниципальная программа «Социальная поддержка граждан Палехского городского поселения»</a:t>
                      </a:r>
                      <a:endParaRPr lang="ru-RU" sz="1200" dirty="0"/>
                    </a:p>
                  </a:txBody>
                  <a:tcPr/>
                </a:tc>
                <a:tc>
                  <a:txBody>
                    <a:bodyPr/>
                    <a:lstStyle/>
                    <a:p>
                      <a:r>
                        <a:rPr lang="ru-RU" sz="1200" dirty="0" smtClean="0"/>
                        <a:t>160,0</a:t>
                      </a:r>
                      <a:endParaRPr lang="ru-RU" sz="1200" dirty="0"/>
                    </a:p>
                  </a:txBody>
                  <a:tcPr/>
                </a:tc>
                <a:tc>
                  <a:txBody>
                    <a:bodyPr/>
                    <a:lstStyle/>
                    <a:p>
                      <a:r>
                        <a:rPr lang="ru-RU" sz="1200" dirty="0" smtClean="0"/>
                        <a:t>160,0</a:t>
                      </a:r>
                      <a:endParaRPr lang="ru-RU" sz="1200" dirty="0"/>
                    </a:p>
                  </a:txBody>
                  <a:tcPr/>
                </a:tc>
                <a:tc>
                  <a:txBody>
                    <a:bodyPr/>
                    <a:lstStyle/>
                    <a:p>
                      <a:r>
                        <a:rPr lang="ru-RU" sz="1200" dirty="0" smtClean="0"/>
                        <a:t>160,0</a:t>
                      </a:r>
                      <a:endParaRPr lang="ru-RU" sz="1200" dirty="0"/>
                    </a:p>
                  </a:txBody>
                  <a:tcPr/>
                </a:tc>
              </a:tr>
              <a:tr h="370840">
                <a:tc>
                  <a:txBody>
                    <a:bodyPr/>
                    <a:lstStyle/>
                    <a:p>
                      <a:r>
                        <a:rPr lang="ru-RU" sz="1200" dirty="0" smtClean="0"/>
                        <a:t>Муниципальная программа «Повышение безопасности дорожного движения в Палехском городском поселении»</a:t>
                      </a:r>
                      <a:endParaRPr lang="ru-RU" sz="1200" dirty="0"/>
                    </a:p>
                  </a:txBody>
                  <a:tcPr/>
                </a:tc>
                <a:tc>
                  <a:txBody>
                    <a:bodyPr/>
                    <a:lstStyle/>
                    <a:p>
                      <a:r>
                        <a:rPr lang="ru-RU" sz="1200" dirty="0" smtClean="0"/>
                        <a:t>620,0</a:t>
                      </a:r>
                      <a:endParaRPr lang="ru-RU" sz="1200" dirty="0"/>
                    </a:p>
                  </a:txBody>
                  <a:tcPr/>
                </a:tc>
                <a:tc>
                  <a:txBody>
                    <a:bodyPr/>
                    <a:lstStyle/>
                    <a:p>
                      <a:r>
                        <a:rPr lang="ru-RU" sz="1200" dirty="0" smtClean="0"/>
                        <a:t>450,0</a:t>
                      </a:r>
                      <a:endParaRPr lang="ru-RU" sz="1200" dirty="0"/>
                    </a:p>
                  </a:txBody>
                  <a:tcPr/>
                </a:tc>
                <a:tc>
                  <a:txBody>
                    <a:bodyPr/>
                    <a:lstStyle/>
                    <a:p>
                      <a:r>
                        <a:rPr lang="ru-RU" sz="1200" dirty="0" smtClean="0"/>
                        <a:t>450,0</a:t>
                      </a:r>
                      <a:endParaRPr lang="ru-RU" sz="1200" dirty="0"/>
                    </a:p>
                  </a:txBody>
                  <a:tcPr/>
                </a:tc>
              </a:tr>
              <a:tr h="370840">
                <a:tc>
                  <a:txBody>
                    <a:bodyPr/>
                    <a:lstStyle/>
                    <a:p>
                      <a:r>
                        <a:rPr lang="ru-RU" sz="1200" dirty="0" smtClean="0"/>
                        <a:t>Муниципальная программа «Профилактика правонарушений в Палехском городском поселении»</a:t>
                      </a:r>
                      <a:endParaRPr lang="ru-RU" sz="1200" dirty="0"/>
                    </a:p>
                  </a:txBody>
                  <a:tcPr/>
                </a:tc>
                <a:tc>
                  <a:txBody>
                    <a:bodyPr/>
                    <a:lstStyle/>
                    <a:p>
                      <a:r>
                        <a:rPr lang="ru-RU" sz="1200" dirty="0" smtClean="0"/>
                        <a:t>138,0</a:t>
                      </a:r>
                      <a:endParaRPr lang="ru-RU" sz="1200" dirty="0"/>
                    </a:p>
                  </a:txBody>
                  <a:tcPr/>
                </a:tc>
                <a:tc>
                  <a:txBody>
                    <a:bodyPr/>
                    <a:lstStyle/>
                    <a:p>
                      <a:r>
                        <a:rPr lang="ru-RU" sz="1200" dirty="0" smtClean="0"/>
                        <a:t>138,0</a:t>
                      </a:r>
                      <a:endParaRPr lang="ru-RU" sz="1200" dirty="0"/>
                    </a:p>
                  </a:txBody>
                  <a:tcPr/>
                </a:tc>
                <a:tc>
                  <a:txBody>
                    <a:bodyPr/>
                    <a:lstStyle/>
                    <a:p>
                      <a:r>
                        <a:rPr lang="ru-RU" sz="1200" dirty="0" smtClean="0"/>
                        <a:t>165,0</a:t>
                      </a:r>
                      <a:endParaRPr lang="ru-RU" sz="1200" dirty="0"/>
                    </a:p>
                  </a:txBody>
                  <a:tcPr/>
                </a:tc>
              </a:tr>
              <a:tr h="370840">
                <a:tc>
                  <a:txBody>
                    <a:bodyPr/>
                    <a:lstStyle/>
                    <a:p>
                      <a:r>
                        <a:rPr lang="ru-RU" sz="1200" dirty="0" smtClean="0"/>
                        <a:t>Муниципальная программа «Энергосбережение повышение энергетической эффективности в Палехском городском поселении»</a:t>
                      </a:r>
                      <a:endParaRPr lang="ru-RU" sz="1200" dirty="0"/>
                    </a:p>
                  </a:txBody>
                  <a:tcPr/>
                </a:tc>
                <a:tc>
                  <a:txBody>
                    <a:bodyPr/>
                    <a:lstStyle/>
                    <a:p>
                      <a:r>
                        <a:rPr lang="ru-RU" sz="1200" dirty="0" smtClean="0"/>
                        <a:t>1000,0</a:t>
                      </a:r>
                      <a:endParaRPr lang="ru-RU" sz="1200" dirty="0"/>
                    </a:p>
                  </a:txBody>
                  <a:tcPr/>
                </a:tc>
                <a:tc>
                  <a:txBody>
                    <a:bodyPr/>
                    <a:lstStyle/>
                    <a:p>
                      <a:r>
                        <a:rPr lang="ru-RU" sz="1200" dirty="0" smtClean="0"/>
                        <a:t>1000,0</a:t>
                      </a:r>
                      <a:endParaRPr lang="ru-RU" sz="1200" dirty="0"/>
                    </a:p>
                  </a:txBody>
                  <a:tcPr/>
                </a:tc>
                <a:tc>
                  <a:txBody>
                    <a:bodyPr/>
                    <a:lstStyle/>
                    <a:p>
                      <a:r>
                        <a:rPr lang="ru-RU" sz="1200" dirty="0" smtClean="0"/>
                        <a:t>1000,0</a:t>
                      </a:r>
                      <a:endParaRPr lang="ru-RU" sz="1200" dirty="0"/>
                    </a:p>
                  </a:txBody>
                  <a:tcPr/>
                </a:tc>
              </a:tr>
              <a:tr h="370840">
                <a:tc>
                  <a:txBody>
                    <a:bodyPr/>
                    <a:lstStyle/>
                    <a:p>
                      <a:r>
                        <a:rPr lang="ru-RU" sz="1200" dirty="0" smtClean="0"/>
                        <a:t>Муниципальная программа «Гражданская оборона, защита населения от чрезвычайных  ситуаций природного и техногенного характера, противодействие терроризму и экстремизму в Палехском городском поселении»  </a:t>
                      </a:r>
                      <a:endParaRPr lang="ru-RU" sz="1200" dirty="0"/>
                    </a:p>
                  </a:txBody>
                  <a:tcPr/>
                </a:tc>
                <a:tc>
                  <a:txBody>
                    <a:bodyPr/>
                    <a:lstStyle/>
                    <a:p>
                      <a:r>
                        <a:rPr lang="ru-RU" sz="1200" dirty="0" smtClean="0"/>
                        <a:t>430,00</a:t>
                      </a:r>
                      <a:endParaRPr lang="ru-RU" sz="1200" dirty="0"/>
                    </a:p>
                  </a:txBody>
                  <a:tcPr/>
                </a:tc>
                <a:tc>
                  <a:txBody>
                    <a:bodyPr/>
                    <a:lstStyle/>
                    <a:p>
                      <a:r>
                        <a:rPr lang="ru-RU" sz="1200" dirty="0" smtClean="0"/>
                        <a:t>510,0</a:t>
                      </a:r>
                      <a:endParaRPr lang="ru-RU" sz="1200" dirty="0"/>
                    </a:p>
                  </a:txBody>
                  <a:tcPr/>
                </a:tc>
                <a:tc>
                  <a:txBody>
                    <a:bodyPr/>
                    <a:lstStyle/>
                    <a:p>
                      <a:r>
                        <a:rPr lang="ru-RU" sz="1200" dirty="0" smtClean="0"/>
                        <a:t>510,0</a:t>
                      </a:r>
                      <a:endParaRPr lang="ru-RU" sz="1200" dirty="0"/>
                    </a:p>
                  </a:txBody>
                  <a:tcPr/>
                </a:tc>
              </a:tr>
              <a:tr h="370840">
                <a:tc>
                  <a:txBody>
                    <a:bodyPr/>
                    <a:lstStyle/>
                    <a:p>
                      <a:r>
                        <a:rPr lang="ru-RU" sz="1200" dirty="0" smtClean="0"/>
                        <a:t>Муниципальная программа «Развитие транспортной системы Палехского городского поселения»</a:t>
                      </a:r>
                      <a:endParaRPr lang="ru-RU" sz="1200" dirty="0"/>
                    </a:p>
                  </a:txBody>
                  <a:tcPr/>
                </a:tc>
                <a:tc>
                  <a:txBody>
                    <a:bodyPr/>
                    <a:lstStyle/>
                    <a:p>
                      <a:r>
                        <a:rPr lang="ru-RU" sz="1200" dirty="0" smtClean="0"/>
                        <a:t>4164,7</a:t>
                      </a:r>
                      <a:endParaRPr lang="ru-RU" sz="1200" dirty="0"/>
                    </a:p>
                  </a:txBody>
                  <a:tcPr/>
                </a:tc>
                <a:tc>
                  <a:txBody>
                    <a:bodyPr/>
                    <a:lstStyle/>
                    <a:p>
                      <a:r>
                        <a:rPr lang="ru-RU" sz="1200" dirty="0" smtClean="0"/>
                        <a:t>4800,0</a:t>
                      </a:r>
                      <a:endParaRPr lang="ru-RU" sz="1200" dirty="0"/>
                    </a:p>
                  </a:txBody>
                  <a:tcPr/>
                </a:tc>
                <a:tc>
                  <a:txBody>
                    <a:bodyPr/>
                    <a:lstStyle/>
                    <a:p>
                      <a:r>
                        <a:rPr lang="ru-RU" sz="1200" dirty="0" smtClean="0"/>
                        <a:t>4800,0</a:t>
                      </a:r>
                      <a:endParaRPr lang="ru-RU" sz="1200" dirty="0"/>
                    </a:p>
                  </a:txBody>
                  <a:tcPr/>
                </a:tc>
              </a:tr>
              <a:tr h="370840">
                <a:tc>
                  <a:txBody>
                    <a:bodyPr/>
                    <a:lstStyle/>
                    <a:p>
                      <a:r>
                        <a:rPr lang="ru-RU" sz="1200" dirty="0" smtClean="0"/>
                        <a:t>Муниципальная программа «Благоустройство территории Палехского городского поселения»</a:t>
                      </a:r>
                      <a:endParaRPr lang="ru-RU" sz="1200" dirty="0"/>
                    </a:p>
                  </a:txBody>
                  <a:tcPr/>
                </a:tc>
                <a:tc>
                  <a:txBody>
                    <a:bodyPr/>
                    <a:lstStyle/>
                    <a:p>
                      <a:r>
                        <a:rPr lang="ru-RU" sz="1200" dirty="0" smtClean="0"/>
                        <a:t>3310,0</a:t>
                      </a:r>
                      <a:endParaRPr lang="ru-RU" sz="1200" dirty="0"/>
                    </a:p>
                  </a:txBody>
                  <a:tcPr/>
                </a:tc>
                <a:tc>
                  <a:txBody>
                    <a:bodyPr/>
                    <a:lstStyle/>
                    <a:p>
                      <a:r>
                        <a:rPr lang="ru-RU" sz="1200" dirty="0" smtClean="0"/>
                        <a:t>3600,0</a:t>
                      </a:r>
                      <a:endParaRPr lang="ru-RU" sz="1200" dirty="0"/>
                    </a:p>
                  </a:txBody>
                  <a:tcPr/>
                </a:tc>
                <a:tc>
                  <a:txBody>
                    <a:bodyPr/>
                    <a:lstStyle/>
                    <a:p>
                      <a:r>
                        <a:rPr lang="ru-RU" sz="1200" dirty="0" smtClean="0"/>
                        <a:t>3600,0</a:t>
                      </a:r>
                      <a:endParaRPr lang="ru-RU" sz="1200" dirty="0"/>
                    </a:p>
                  </a:txBody>
                  <a:tcPr/>
                </a:tc>
              </a:tr>
              <a:tr h="370840">
                <a:tc>
                  <a:txBody>
                    <a:bodyPr/>
                    <a:lstStyle/>
                    <a:p>
                      <a:r>
                        <a:rPr lang="ru-RU" sz="1200" dirty="0" smtClean="0"/>
                        <a:t>Муниципальная программа «Формирование современной городской среды на территории Палехского городского поселения»</a:t>
                      </a:r>
                      <a:endParaRPr lang="ru-RU" sz="1200" dirty="0"/>
                    </a:p>
                  </a:txBody>
                  <a:tcPr/>
                </a:tc>
                <a:tc>
                  <a:txBody>
                    <a:bodyPr/>
                    <a:lstStyle/>
                    <a:p>
                      <a:r>
                        <a:rPr lang="ru-RU" sz="1200" dirty="0" smtClean="0"/>
                        <a:t>453,0</a:t>
                      </a:r>
                      <a:endParaRPr lang="ru-RU" sz="1200" dirty="0"/>
                    </a:p>
                  </a:txBody>
                  <a:tcPr/>
                </a:tc>
                <a:tc>
                  <a:txBody>
                    <a:bodyPr/>
                    <a:lstStyle/>
                    <a:p>
                      <a:r>
                        <a:rPr lang="ru-RU" sz="1200" dirty="0" smtClean="0"/>
                        <a:t>453,0</a:t>
                      </a:r>
                      <a:endParaRPr lang="ru-RU" sz="1200" dirty="0"/>
                    </a:p>
                  </a:txBody>
                  <a:tcPr/>
                </a:tc>
                <a:tc>
                  <a:txBody>
                    <a:bodyPr/>
                    <a:lstStyle/>
                    <a:p>
                      <a:r>
                        <a:rPr lang="ru-RU" sz="1200" dirty="0" smtClean="0"/>
                        <a:t>453,0</a:t>
                      </a:r>
                      <a:endParaRPr lang="ru-RU" sz="1200" dirty="0"/>
                    </a:p>
                  </a:txBody>
                  <a:tcPr/>
                </a:tc>
              </a:tr>
              <a:tr h="370840">
                <a:tc>
                  <a:txBody>
                    <a:bodyPr/>
                    <a:lstStyle/>
                    <a:p>
                      <a:r>
                        <a:rPr lang="ru-RU" sz="1200" dirty="0" smtClean="0"/>
                        <a:t>Итого</a:t>
                      </a:r>
                      <a:endParaRPr lang="ru-RU" sz="1200" dirty="0"/>
                    </a:p>
                  </a:txBody>
                  <a:tcPr/>
                </a:tc>
                <a:tc>
                  <a:txBody>
                    <a:bodyPr/>
                    <a:lstStyle/>
                    <a:p>
                      <a:r>
                        <a:rPr lang="ru-RU" sz="1200" smtClean="0"/>
                        <a:t>28533,6</a:t>
                      </a:r>
                      <a:endParaRPr lang="ru-RU" sz="1200" dirty="0"/>
                    </a:p>
                  </a:txBody>
                  <a:tcPr/>
                </a:tc>
                <a:tc>
                  <a:txBody>
                    <a:bodyPr/>
                    <a:lstStyle/>
                    <a:p>
                      <a:r>
                        <a:rPr lang="ru-RU" sz="1200" dirty="0" smtClean="0"/>
                        <a:t>25411,0</a:t>
                      </a:r>
                      <a:endParaRPr lang="ru-RU" sz="1200" dirty="0"/>
                    </a:p>
                  </a:txBody>
                  <a:tcPr/>
                </a:tc>
                <a:tc>
                  <a:txBody>
                    <a:bodyPr/>
                    <a:lstStyle/>
                    <a:p>
                      <a:r>
                        <a:rPr lang="ru-RU" sz="1200" dirty="0" smtClean="0"/>
                        <a:t>27011,7</a:t>
                      </a:r>
                      <a:endParaRPr lang="ru-RU" sz="1200" dirty="0"/>
                    </a:p>
                  </a:txBody>
                  <a:tcPr/>
                </a:tc>
              </a:tr>
            </a:tbl>
          </a:graphicData>
        </a:graphic>
      </p:graphicFrame>
    </p:spTree>
    <p:extLst>
      <p:ext uri="{BB962C8B-B14F-4D97-AF65-F5344CB8AC3E}">
        <p14:creationId xmlns:p14="http://schemas.microsoft.com/office/powerpoint/2010/main" val="2363048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92100"/>
            <a:ext cx="8579296" cy="616620"/>
          </a:xfrm>
        </p:spPr>
        <p:txBody>
          <a:bodyPr/>
          <a:lstStyle/>
          <a:p>
            <a:pPr algn="l"/>
            <a:r>
              <a:rPr lang="ru-RU" sz="1400" dirty="0" smtClean="0"/>
              <a:t>Расходы бюджета Палехского городского поселения в 2018-2020 годах по программным направлениям</a:t>
            </a:r>
            <a:endParaRPr lang="ru-RU" sz="1400" dirty="0"/>
          </a:p>
        </p:txBody>
      </p:sp>
      <p:graphicFrame>
        <p:nvGraphicFramePr>
          <p:cNvPr id="7" name="Объект 6"/>
          <p:cNvGraphicFramePr>
            <a:graphicFrameLocks noGrp="1"/>
          </p:cNvGraphicFramePr>
          <p:nvPr>
            <p:ph sz="quarter" idx="1"/>
            <p:extLst>
              <p:ext uri="{D42A27DB-BD31-4B8C-83A1-F6EECF244321}">
                <p14:modId xmlns:p14="http://schemas.microsoft.com/office/powerpoint/2010/main" val="16088461"/>
              </p:ext>
            </p:extLst>
          </p:nvPr>
        </p:nvGraphicFramePr>
        <p:xfrm>
          <a:off x="467544" y="836712"/>
          <a:ext cx="8291512" cy="5816600"/>
        </p:xfrm>
        <a:graphic>
          <a:graphicData uri="http://schemas.openxmlformats.org/drawingml/2006/table">
            <a:tbl>
              <a:tblPr firstRow="1" bandRow="1">
                <a:tableStyleId>{5C22544A-7EE6-4342-B048-85BDC9FD1C3A}</a:tableStyleId>
              </a:tblPr>
              <a:tblGrid>
                <a:gridCol w="5266928"/>
                <a:gridCol w="1008112"/>
                <a:gridCol w="1080120"/>
                <a:gridCol w="936352"/>
              </a:tblGrid>
              <a:tr h="370840">
                <a:tc>
                  <a:txBody>
                    <a:bodyPr/>
                    <a:lstStyle/>
                    <a:p>
                      <a:endParaRPr lang="ru-RU" sz="1200" dirty="0"/>
                    </a:p>
                  </a:txBody>
                  <a:tcPr/>
                </a:tc>
                <a:tc>
                  <a:txBody>
                    <a:bodyPr/>
                    <a:lstStyle/>
                    <a:p>
                      <a:r>
                        <a:rPr lang="ru-RU" sz="1200" dirty="0" smtClean="0"/>
                        <a:t>2018 год</a:t>
                      </a:r>
                      <a:endParaRPr lang="ru-RU" sz="1200" dirty="0"/>
                    </a:p>
                  </a:txBody>
                  <a:tcPr/>
                </a:tc>
                <a:tc>
                  <a:txBody>
                    <a:bodyPr/>
                    <a:lstStyle/>
                    <a:p>
                      <a:r>
                        <a:rPr lang="ru-RU" sz="1200" dirty="0" smtClean="0"/>
                        <a:t>2019 год</a:t>
                      </a:r>
                      <a:endParaRPr lang="ru-RU" sz="1200" dirty="0"/>
                    </a:p>
                  </a:txBody>
                  <a:tcPr/>
                </a:tc>
                <a:tc>
                  <a:txBody>
                    <a:bodyPr/>
                    <a:lstStyle/>
                    <a:p>
                      <a:r>
                        <a:rPr lang="ru-RU" sz="1200" dirty="0" smtClean="0"/>
                        <a:t>2020 год</a:t>
                      </a:r>
                      <a:endParaRPr lang="ru-RU" sz="1200" dirty="0"/>
                    </a:p>
                  </a:txBody>
                  <a:tcPr/>
                </a:tc>
              </a:tr>
              <a:tr h="370840">
                <a:tc>
                  <a:txBody>
                    <a:bodyPr/>
                    <a:lstStyle/>
                    <a:p>
                      <a:r>
                        <a:rPr lang="ru-RU" sz="1200" dirty="0" smtClean="0"/>
                        <a:t>Развитие социальной сферы</a:t>
                      </a:r>
                      <a:endParaRPr lang="ru-RU" sz="1200" dirty="0"/>
                    </a:p>
                  </a:txBody>
                  <a:tcPr/>
                </a:tc>
                <a:tc>
                  <a:txBody>
                    <a:bodyPr/>
                    <a:lstStyle/>
                    <a:p>
                      <a:r>
                        <a:rPr lang="ru-RU" sz="1200" dirty="0" smtClean="0"/>
                        <a:t>19605,9</a:t>
                      </a:r>
                      <a:endParaRPr lang="ru-RU" sz="1200" dirty="0"/>
                    </a:p>
                  </a:txBody>
                  <a:tcPr/>
                </a:tc>
                <a:tc>
                  <a:txBody>
                    <a:bodyPr/>
                    <a:lstStyle/>
                    <a:p>
                      <a:r>
                        <a:rPr lang="ru-RU" sz="1200" dirty="0" smtClean="0"/>
                        <a:t>15558,0</a:t>
                      </a:r>
                      <a:endParaRPr lang="ru-RU" sz="1200" dirty="0"/>
                    </a:p>
                  </a:txBody>
                  <a:tcPr/>
                </a:tc>
                <a:tc>
                  <a:txBody>
                    <a:bodyPr/>
                    <a:lstStyle/>
                    <a:p>
                      <a:r>
                        <a:rPr lang="ru-RU" sz="1200" dirty="0" smtClean="0"/>
                        <a:t>17158,7</a:t>
                      </a:r>
                      <a:endParaRPr lang="ru-RU" sz="1200" dirty="0"/>
                    </a:p>
                  </a:txBody>
                  <a:tcPr/>
                </a:tc>
              </a:tr>
              <a:tr h="370840">
                <a:tc>
                  <a:txBody>
                    <a:bodyPr/>
                    <a:lstStyle/>
                    <a:p>
                      <a:r>
                        <a:rPr lang="ru-RU" sz="1200" dirty="0" smtClean="0"/>
                        <a:t>«Развитие культуры Палехского городского поселения»</a:t>
                      </a:r>
                      <a:endParaRPr lang="ru-RU" sz="1200" dirty="0"/>
                    </a:p>
                  </a:txBody>
                  <a:tcPr/>
                </a:tc>
                <a:tc>
                  <a:txBody>
                    <a:bodyPr/>
                    <a:lstStyle/>
                    <a:p>
                      <a:r>
                        <a:rPr lang="ru-RU" sz="1200" dirty="0" smtClean="0"/>
                        <a:t>14150,6</a:t>
                      </a:r>
                      <a:endParaRPr lang="ru-RU" sz="1200" dirty="0"/>
                    </a:p>
                  </a:txBody>
                  <a:tcPr/>
                </a:tc>
                <a:tc>
                  <a:txBody>
                    <a:bodyPr/>
                    <a:lstStyle/>
                    <a:p>
                      <a:r>
                        <a:rPr lang="ru-RU" sz="1200" dirty="0" smtClean="0"/>
                        <a:t>12582,7</a:t>
                      </a:r>
                      <a:endParaRPr lang="ru-RU" sz="1200" dirty="0"/>
                    </a:p>
                  </a:txBody>
                  <a:tcPr/>
                </a:tc>
                <a:tc>
                  <a:txBody>
                    <a:bodyPr/>
                    <a:lstStyle/>
                    <a:p>
                      <a:r>
                        <a:rPr lang="ru-RU" sz="1200" dirty="0" smtClean="0"/>
                        <a:t>12958,5</a:t>
                      </a:r>
                      <a:endParaRPr lang="ru-RU" sz="1200" dirty="0"/>
                    </a:p>
                  </a:txBody>
                  <a:tcPr/>
                </a:tc>
              </a:tr>
              <a:tr h="370840">
                <a:tc>
                  <a:txBody>
                    <a:bodyPr/>
                    <a:lstStyle/>
                    <a:p>
                      <a:r>
                        <a:rPr lang="ru-RU" sz="1200" dirty="0" smtClean="0"/>
                        <a:t>«Развитие физической культуры и спорта, повышение эффективности реализации молодежной политики»</a:t>
                      </a:r>
                      <a:endParaRPr lang="ru-RU" sz="1200" dirty="0"/>
                    </a:p>
                  </a:txBody>
                  <a:tcPr/>
                </a:tc>
                <a:tc>
                  <a:txBody>
                    <a:bodyPr/>
                    <a:lstStyle/>
                    <a:p>
                      <a:r>
                        <a:rPr lang="ru-RU" sz="1200" dirty="0" smtClean="0"/>
                        <a:t>157,3</a:t>
                      </a:r>
                      <a:endParaRPr lang="ru-RU" sz="1200" dirty="0"/>
                    </a:p>
                  </a:txBody>
                  <a:tcPr/>
                </a:tc>
                <a:tc>
                  <a:txBody>
                    <a:bodyPr/>
                    <a:lstStyle/>
                    <a:p>
                      <a:r>
                        <a:rPr lang="ru-RU" sz="1200" dirty="0" smtClean="0"/>
                        <a:t>157,3</a:t>
                      </a:r>
                      <a:endParaRPr lang="ru-RU" sz="1200" dirty="0"/>
                    </a:p>
                  </a:txBody>
                  <a:tcPr/>
                </a:tc>
                <a:tc>
                  <a:txBody>
                    <a:bodyPr/>
                    <a:lstStyle/>
                    <a:p>
                      <a:r>
                        <a:rPr lang="ru-RU" sz="1200" dirty="0" smtClean="0"/>
                        <a:t>190,6</a:t>
                      </a:r>
                      <a:endParaRPr lang="ru-RU" sz="1200" dirty="0"/>
                    </a:p>
                  </a:txBody>
                  <a:tcPr/>
                </a:tc>
              </a:tr>
              <a:tr h="370840">
                <a:tc>
                  <a:txBody>
                    <a:bodyPr/>
                    <a:lstStyle/>
                    <a:p>
                      <a:r>
                        <a:rPr lang="ru-RU" sz="1200" dirty="0" smtClean="0"/>
                        <a:t>«Обеспечение доступным и комфортным жильем, объектами инженерной инфраструктуры и услугами </a:t>
                      </a:r>
                      <a:r>
                        <a:rPr lang="ru-RU" sz="1200" dirty="0" err="1" smtClean="0"/>
                        <a:t>жилищно</a:t>
                      </a:r>
                      <a:r>
                        <a:rPr lang="ru-RU" sz="1200" dirty="0" smtClean="0"/>
                        <a:t> – коммунального хозяйства»</a:t>
                      </a:r>
                      <a:endParaRPr lang="ru-RU" sz="1200" dirty="0"/>
                    </a:p>
                  </a:txBody>
                  <a:tcPr/>
                </a:tc>
                <a:tc>
                  <a:txBody>
                    <a:bodyPr/>
                    <a:lstStyle/>
                    <a:p>
                      <a:r>
                        <a:rPr lang="ru-RU" sz="1200" dirty="0" smtClean="0"/>
                        <a:t>3950,0</a:t>
                      </a:r>
                      <a:endParaRPr lang="ru-RU" sz="1200" dirty="0"/>
                    </a:p>
                  </a:txBody>
                  <a:tcPr/>
                </a:tc>
                <a:tc>
                  <a:txBody>
                    <a:bodyPr/>
                    <a:lstStyle/>
                    <a:p>
                      <a:r>
                        <a:rPr lang="ru-RU" sz="1200" dirty="0" smtClean="0"/>
                        <a:t>1560,0</a:t>
                      </a:r>
                      <a:endParaRPr lang="ru-RU" sz="1200" dirty="0"/>
                    </a:p>
                  </a:txBody>
                  <a:tcPr/>
                </a:tc>
                <a:tc>
                  <a:txBody>
                    <a:bodyPr/>
                    <a:lstStyle/>
                    <a:p>
                      <a:r>
                        <a:rPr lang="ru-RU" sz="1200" dirty="0" smtClean="0"/>
                        <a:t>2724,6</a:t>
                      </a:r>
                      <a:endParaRPr lang="ru-RU" sz="1200" dirty="0"/>
                    </a:p>
                  </a:txBody>
                  <a:tcPr/>
                </a:tc>
              </a:tr>
              <a:tr h="370840">
                <a:tc>
                  <a:txBody>
                    <a:bodyPr/>
                    <a:lstStyle/>
                    <a:p>
                      <a:r>
                        <a:rPr lang="ru-RU" sz="1200" dirty="0" smtClean="0"/>
                        <a:t>«Социальная поддержка  граждан»</a:t>
                      </a:r>
                      <a:endParaRPr lang="ru-RU" sz="1200" dirty="0"/>
                    </a:p>
                  </a:txBody>
                  <a:tcPr/>
                </a:tc>
                <a:tc>
                  <a:txBody>
                    <a:bodyPr/>
                    <a:lstStyle/>
                    <a:p>
                      <a:r>
                        <a:rPr lang="ru-RU" sz="1200" dirty="0" smtClean="0"/>
                        <a:t>160,0</a:t>
                      </a:r>
                      <a:endParaRPr lang="ru-RU" sz="1200" dirty="0"/>
                    </a:p>
                  </a:txBody>
                  <a:tcPr/>
                </a:tc>
                <a:tc>
                  <a:txBody>
                    <a:bodyPr/>
                    <a:lstStyle/>
                    <a:p>
                      <a:r>
                        <a:rPr lang="ru-RU" sz="1200" dirty="0" smtClean="0"/>
                        <a:t>160,0</a:t>
                      </a:r>
                      <a:endParaRPr lang="ru-RU" sz="1200" dirty="0"/>
                    </a:p>
                  </a:txBody>
                  <a:tcPr/>
                </a:tc>
                <a:tc>
                  <a:txBody>
                    <a:bodyPr/>
                    <a:lstStyle/>
                    <a:p>
                      <a:r>
                        <a:rPr lang="ru-RU" sz="1200" dirty="0" smtClean="0"/>
                        <a:t>160,0</a:t>
                      </a:r>
                      <a:endParaRPr lang="ru-RU" sz="1200" dirty="0"/>
                    </a:p>
                  </a:txBody>
                  <a:tcPr/>
                </a:tc>
              </a:tr>
              <a:tr h="370840">
                <a:tc>
                  <a:txBody>
                    <a:bodyPr/>
                    <a:lstStyle/>
                    <a:p>
                      <a:r>
                        <a:rPr lang="ru-RU" sz="1200" dirty="0" smtClean="0"/>
                        <a:t>«Повышение безопасности дорожного движения»</a:t>
                      </a:r>
                      <a:endParaRPr lang="ru-RU" sz="1200" dirty="0"/>
                    </a:p>
                  </a:txBody>
                  <a:tcPr/>
                </a:tc>
                <a:tc>
                  <a:txBody>
                    <a:bodyPr/>
                    <a:lstStyle/>
                    <a:p>
                      <a:r>
                        <a:rPr lang="ru-RU" sz="1200" dirty="0" smtClean="0"/>
                        <a:t>620,0</a:t>
                      </a:r>
                      <a:endParaRPr lang="ru-RU" sz="1200" dirty="0"/>
                    </a:p>
                  </a:txBody>
                  <a:tcPr/>
                </a:tc>
                <a:tc>
                  <a:txBody>
                    <a:bodyPr/>
                    <a:lstStyle/>
                    <a:p>
                      <a:r>
                        <a:rPr lang="ru-RU" sz="1200" dirty="0" smtClean="0"/>
                        <a:t>450,0</a:t>
                      </a:r>
                      <a:endParaRPr lang="ru-RU" sz="1200" dirty="0"/>
                    </a:p>
                  </a:txBody>
                  <a:tcPr/>
                </a:tc>
                <a:tc>
                  <a:txBody>
                    <a:bodyPr/>
                    <a:lstStyle/>
                    <a:p>
                      <a:r>
                        <a:rPr lang="ru-RU" sz="1200" dirty="0" smtClean="0"/>
                        <a:t>450,0</a:t>
                      </a:r>
                      <a:endParaRPr lang="ru-RU" sz="1200" dirty="0"/>
                    </a:p>
                  </a:txBody>
                  <a:tcPr/>
                </a:tc>
              </a:tr>
              <a:tr h="370840">
                <a:tc>
                  <a:txBody>
                    <a:bodyPr/>
                    <a:lstStyle/>
                    <a:p>
                      <a:r>
                        <a:rPr lang="ru-RU" sz="1200" dirty="0" smtClean="0"/>
                        <a:t>«Профилактика правонарушений» </a:t>
                      </a:r>
                      <a:endParaRPr lang="ru-RU" sz="1200" dirty="0"/>
                    </a:p>
                  </a:txBody>
                  <a:tcPr/>
                </a:tc>
                <a:tc>
                  <a:txBody>
                    <a:bodyPr/>
                    <a:lstStyle/>
                    <a:p>
                      <a:r>
                        <a:rPr lang="ru-RU" sz="1200" dirty="0" smtClean="0"/>
                        <a:t>138,0</a:t>
                      </a:r>
                      <a:endParaRPr lang="ru-RU" sz="1200" dirty="0"/>
                    </a:p>
                  </a:txBody>
                  <a:tcPr/>
                </a:tc>
                <a:tc>
                  <a:txBody>
                    <a:bodyPr/>
                    <a:lstStyle/>
                    <a:p>
                      <a:r>
                        <a:rPr lang="ru-RU" sz="1200" dirty="0" smtClean="0"/>
                        <a:t>138,0</a:t>
                      </a:r>
                      <a:endParaRPr lang="ru-RU" sz="1200" dirty="0"/>
                    </a:p>
                  </a:txBody>
                  <a:tcPr/>
                </a:tc>
                <a:tc>
                  <a:txBody>
                    <a:bodyPr/>
                    <a:lstStyle/>
                    <a:p>
                      <a:r>
                        <a:rPr lang="ru-RU" sz="1200" dirty="0" smtClean="0"/>
                        <a:t>165,0</a:t>
                      </a:r>
                      <a:endParaRPr lang="ru-RU" sz="1200" dirty="0"/>
                    </a:p>
                  </a:txBody>
                  <a:tcPr/>
                </a:tc>
              </a:tr>
              <a:tr h="370840">
                <a:tc>
                  <a:txBody>
                    <a:bodyPr/>
                    <a:lstStyle/>
                    <a:p>
                      <a:r>
                        <a:rPr lang="ru-RU" sz="1200" dirty="0" smtClean="0"/>
                        <a:t>Гражданская оборона, защита населения от чрезвычайных ситуаций природного и технологического характера, противодействие терроризму и экстремизму»</a:t>
                      </a:r>
                      <a:endParaRPr lang="ru-RU" sz="1200" dirty="0"/>
                    </a:p>
                  </a:txBody>
                  <a:tcPr/>
                </a:tc>
                <a:tc>
                  <a:txBody>
                    <a:bodyPr/>
                    <a:lstStyle/>
                    <a:p>
                      <a:r>
                        <a:rPr lang="ru-RU" sz="1200" dirty="0" smtClean="0"/>
                        <a:t>430,0</a:t>
                      </a:r>
                      <a:endParaRPr lang="ru-RU" sz="1200" dirty="0"/>
                    </a:p>
                  </a:txBody>
                  <a:tcPr/>
                </a:tc>
                <a:tc>
                  <a:txBody>
                    <a:bodyPr/>
                    <a:lstStyle/>
                    <a:p>
                      <a:r>
                        <a:rPr lang="ru-RU" sz="1200" dirty="0" smtClean="0"/>
                        <a:t>510,0</a:t>
                      </a:r>
                      <a:endParaRPr lang="ru-RU" sz="1200" dirty="0"/>
                    </a:p>
                  </a:txBody>
                  <a:tcPr/>
                </a:tc>
                <a:tc>
                  <a:txBody>
                    <a:bodyPr/>
                    <a:lstStyle/>
                    <a:p>
                      <a:r>
                        <a:rPr lang="ru-RU" sz="1200" dirty="0" smtClean="0"/>
                        <a:t>510,0</a:t>
                      </a:r>
                      <a:endParaRPr lang="ru-RU" sz="1200" dirty="0"/>
                    </a:p>
                  </a:txBody>
                  <a:tcPr/>
                </a:tc>
              </a:tr>
              <a:tr h="370840">
                <a:tc>
                  <a:txBody>
                    <a:bodyPr/>
                    <a:lstStyle/>
                    <a:p>
                      <a:r>
                        <a:rPr lang="ru-RU" sz="1200" dirty="0" smtClean="0"/>
                        <a:t>Развитие инфраструктуры </a:t>
                      </a:r>
                      <a:endParaRPr lang="ru-RU" sz="1200" dirty="0"/>
                    </a:p>
                  </a:txBody>
                  <a:tcPr/>
                </a:tc>
                <a:tc>
                  <a:txBody>
                    <a:bodyPr/>
                    <a:lstStyle/>
                    <a:p>
                      <a:r>
                        <a:rPr lang="ru-RU" sz="1200" dirty="0" smtClean="0"/>
                        <a:t>8927,7</a:t>
                      </a:r>
                      <a:endParaRPr lang="ru-RU" sz="1200" dirty="0"/>
                    </a:p>
                  </a:txBody>
                  <a:tcPr/>
                </a:tc>
                <a:tc>
                  <a:txBody>
                    <a:bodyPr/>
                    <a:lstStyle/>
                    <a:p>
                      <a:r>
                        <a:rPr lang="ru-RU" sz="1200" dirty="0" smtClean="0"/>
                        <a:t>9853,0</a:t>
                      </a:r>
                      <a:endParaRPr lang="ru-RU" sz="1200" dirty="0"/>
                    </a:p>
                  </a:txBody>
                  <a:tcPr/>
                </a:tc>
                <a:tc>
                  <a:txBody>
                    <a:bodyPr/>
                    <a:lstStyle/>
                    <a:p>
                      <a:r>
                        <a:rPr lang="ru-RU" sz="1200" dirty="0" smtClean="0"/>
                        <a:t>9853,0</a:t>
                      </a:r>
                      <a:endParaRPr lang="ru-RU" sz="1200" dirty="0"/>
                    </a:p>
                  </a:txBody>
                  <a:tcPr/>
                </a:tc>
              </a:tr>
              <a:tr h="370840">
                <a:tc>
                  <a:txBody>
                    <a:bodyPr/>
                    <a:lstStyle/>
                    <a:p>
                      <a:r>
                        <a:rPr lang="ru-RU" sz="1200" dirty="0" smtClean="0"/>
                        <a:t>«Энергосбережение и повышение энергетической эффективности»</a:t>
                      </a:r>
                      <a:endParaRPr lang="ru-RU" sz="1200" dirty="0"/>
                    </a:p>
                  </a:txBody>
                  <a:tcPr/>
                </a:tc>
                <a:tc>
                  <a:txBody>
                    <a:bodyPr/>
                    <a:lstStyle/>
                    <a:p>
                      <a:r>
                        <a:rPr lang="ru-RU" sz="1200" dirty="0" smtClean="0"/>
                        <a:t>1000,0</a:t>
                      </a:r>
                      <a:endParaRPr lang="ru-RU" sz="1200" dirty="0"/>
                    </a:p>
                  </a:txBody>
                  <a:tcPr/>
                </a:tc>
                <a:tc>
                  <a:txBody>
                    <a:bodyPr/>
                    <a:lstStyle/>
                    <a:p>
                      <a:r>
                        <a:rPr lang="ru-RU" sz="1200" dirty="0" smtClean="0"/>
                        <a:t>1000,0</a:t>
                      </a:r>
                      <a:endParaRPr lang="ru-RU" sz="1200" dirty="0"/>
                    </a:p>
                  </a:txBody>
                  <a:tcPr/>
                </a:tc>
                <a:tc>
                  <a:txBody>
                    <a:bodyPr/>
                    <a:lstStyle/>
                    <a:p>
                      <a:r>
                        <a:rPr lang="ru-RU" sz="1200" dirty="0" smtClean="0"/>
                        <a:t>1000,0</a:t>
                      </a:r>
                      <a:endParaRPr lang="ru-RU" sz="1200" dirty="0"/>
                    </a:p>
                  </a:txBody>
                  <a:tcPr/>
                </a:tc>
              </a:tr>
              <a:tr h="370840">
                <a:tc>
                  <a:txBody>
                    <a:bodyPr/>
                    <a:lstStyle/>
                    <a:p>
                      <a:r>
                        <a:rPr lang="ru-RU" sz="1200" dirty="0" smtClean="0"/>
                        <a:t>«Развитие транспортной системы» </a:t>
                      </a:r>
                      <a:endParaRPr lang="ru-RU" sz="1200" dirty="0"/>
                    </a:p>
                  </a:txBody>
                  <a:tcPr/>
                </a:tc>
                <a:tc>
                  <a:txBody>
                    <a:bodyPr/>
                    <a:lstStyle/>
                    <a:p>
                      <a:r>
                        <a:rPr lang="ru-RU" sz="1200" dirty="0" smtClean="0"/>
                        <a:t>4164,7</a:t>
                      </a:r>
                      <a:endParaRPr lang="ru-RU" sz="1200" dirty="0"/>
                    </a:p>
                  </a:txBody>
                  <a:tcPr/>
                </a:tc>
                <a:tc>
                  <a:txBody>
                    <a:bodyPr/>
                    <a:lstStyle/>
                    <a:p>
                      <a:r>
                        <a:rPr lang="ru-RU" sz="1200" dirty="0" smtClean="0"/>
                        <a:t>4800,0</a:t>
                      </a:r>
                      <a:endParaRPr lang="ru-RU" sz="1200" dirty="0"/>
                    </a:p>
                  </a:txBody>
                  <a:tcPr/>
                </a:tc>
                <a:tc>
                  <a:txBody>
                    <a:bodyPr/>
                    <a:lstStyle/>
                    <a:p>
                      <a:r>
                        <a:rPr lang="ru-RU" sz="1200" dirty="0" smtClean="0"/>
                        <a:t>4800,0</a:t>
                      </a:r>
                      <a:endParaRPr lang="ru-RU" sz="1200" dirty="0"/>
                    </a:p>
                  </a:txBody>
                  <a:tcPr/>
                </a:tc>
              </a:tr>
              <a:tr h="370840">
                <a:tc>
                  <a:txBody>
                    <a:bodyPr/>
                    <a:lstStyle/>
                    <a:p>
                      <a:r>
                        <a:rPr lang="ru-RU" sz="1200" dirty="0" smtClean="0"/>
                        <a:t>Благоустройство территории городского поселения</a:t>
                      </a:r>
                      <a:endParaRPr lang="ru-RU" sz="1200" dirty="0"/>
                    </a:p>
                  </a:txBody>
                  <a:tcPr/>
                </a:tc>
                <a:tc>
                  <a:txBody>
                    <a:bodyPr/>
                    <a:lstStyle/>
                    <a:p>
                      <a:r>
                        <a:rPr lang="ru-RU" sz="1200" dirty="0" smtClean="0"/>
                        <a:t>3310,0</a:t>
                      </a:r>
                      <a:endParaRPr lang="ru-RU" sz="1200" dirty="0"/>
                    </a:p>
                  </a:txBody>
                  <a:tcPr/>
                </a:tc>
                <a:tc>
                  <a:txBody>
                    <a:bodyPr/>
                    <a:lstStyle/>
                    <a:p>
                      <a:r>
                        <a:rPr lang="ru-RU" sz="1200" dirty="0" smtClean="0"/>
                        <a:t>3600,0</a:t>
                      </a:r>
                      <a:endParaRPr lang="ru-RU" sz="1200" dirty="0"/>
                    </a:p>
                  </a:txBody>
                  <a:tcPr/>
                </a:tc>
                <a:tc>
                  <a:txBody>
                    <a:bodyPr/>
                    <a:lstStyle/>
                    <a:p>
                      <a:r>
                        <a:rPr lang="ru-RU" sz="1200" dirty="0" smtClean="0"/>
                        <a:t>3600,00</a:t>
                      </a:r>
                      <a:endParaRPr lang="ru-RU" sz="1200" dirty="0"/>
                    </a:p>
                  </a:txBody>
                  <a:tcPr/>
                </a:tc>
              </a:tr>
              <a:tr h="370840">
                <a:tc>
                  <a:txBody>
                    <a:bodyPr/>
                    <a:lstStyle/>
                    <a:p>
                      <a:r>
                        <a:rPr lang="ru-RU" sz="1200" dirty="0" smtClean="0"/>
                        <a:t>Формирование современной городской среды»</a:t>
                      </a:r>
                      <a:endParaRPr lang="ru-RU" sz="1200" dirty="0"/>
                    </a:p>
                  </a:txBody>
                  <a:tcPr/>
                </a:tc>
                <a:tc>
                  <a:txBody>
                    <a:bodyPr/>
                    <a:lstStyle/>
                    <a:p>
                      <a:r>
                        <a:rPr lang="ru-RU" sz="1200" dirty="0" smtClean="0"/>
                        <a:t>453,0</a:t>
                      </a:r>
                      <a:endParaRPr lang="ru-RU" sz="1200" dirty="0"/>
                    </a:p>
                  </a:txBody>
                  <a:tcPr/>
                </a:tc>
                <a:tc>
                  <a:txBody>
                    <a:bodyPr/>
                    <a:lstStyle/>
                    <a:p>
                      <a:r>
                        <a:rPr lang="ru-RU" sz="1200" dirty="0" smtClean="0"/>
                        <a:t>453,0</a:t>
                      </a:r>
                      <a:endParaRPr lang="ru-RU" sz="1200" dirty="0"/>
                    </a:p>
                  </a:txBody>
                  <a:tcPr/>
                </a:tc>
                <a:tc>
                  <a:txBody>
                    <a:bodyPr/>
                    <a:lstStyle/>
                    <a:p>
                      <a:r>
                        <a:rPr lang="ru-RU" sz="1200" dirty="0" smtClean="0"/>
                        <a:t>453,0</a:t>
                      </a:r>
                      <a:endParaRPr lang="ru-RU" sz="1200" dirty="0"/>
                    </a:p>
                  </a:txBody>
                  <a:tcPr/>
                </a:tc>
              </a:tr>
            </a:tbl>
          </a:graphicData>
        </a:graphic>
      </p:graphicFrame>
    </p:spTree>
    <p:extLst>
      <p:ext uri="{BB962C8B-B14F-4D97-AF65-F5344CB8AC3E}">
        <p14:creationId xmlns:p14="http://schemas.microsoft.com/office/powerpoint/2010/main" val="1876994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67544" y="116632"/>
            <a:ext cx="8229600" cy="544612"/>
          </a:xfrm>
        </p:spPr>
        <p:txBody>
          <a:bodyPr/>
          <a:lstStyle/>
          <a:p>
            <a:pPr algn="l"/>
            <a:r>
              <a:rPr lang="ru-RU" sz="1400" dirty="0" smtClean="0"/>
              <a:t>Распределение расходов бюджета Палехского городского поселения по программным направлениям 2018-2020 годов</a:t>
            </a:r>
            <a:endParaRPr lang="ru-RU" sz="1400" dirty="0"/>
          </a:p>
        </p:txBody>
      </p:sp>
      <p:graphicFrame>
        <p:nvGraphicFramePr>
          <p:cNvPr id="7" name="Диаграмма 6"/>
          <p:cNvGraphicFramePr/>
          <p:nvPr>
            <p:extLst>
              <p:ext uri="{D42A27DB-BD31-4B8C-83A1-F6EECF244321}">
                <p14:modId xmlns:p14="http://schemas.microsoft.com/office/powerpoint/2010/main" val="1460266550"/>
              </p:ext>
            </p:extLst>
          </p:nvPr>
        </p:nvGraphicFramePr>
        <p:xfrm>
          <a:off x="251520" y="692696"/>
          <a:ext cx="8712968" cy="59766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9814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899592" y="2492896"/>
            <a:ext cx="7704856" cy="3323987"/>
          </a:xfrm>
          <a:prstGeom prst="rect">
            <a:avLst/>
          </a:prstGeom>
        </p:spPr>
        <p:txBody>
          <a:bodyPr wrap="square">
            <a:spAutoFit/>
          </a:bodyPr>
          <a:lstStyle/>
          <a:p>
            <a:r>
              <a:rPr lang="ru-RU" b="1" dirty="0"/>
              <a:t>Уважаемые жители Палехского </a:t>
            </a:r>
            <a:r>
              <a:rPr lang="ru-RU" b="1" dirty="0" smtClean="0"/>
              <a:t>городского поселения!</a:t>
            </a:r>
          </a:p>
          <a:p>
            <a:endParaRPr lang="ru-RU" dirty="0"/>
          </a:p>
          <a:p>
            <a:pPr algn="just"/>
            <a:r>
              <a:rPr lang="ru-RU" dirty="0" smtClean="0"/>
              <a:t>	В целях реализации принципа прозрачности (открытости) бюджетной системы Российской Федерации и обеспечения полного и доступного информирования граждан о бюджете Палехского городского поселения в соответствии с Бюджетным кодексом Российской Федерации и Уставом Палехского городского поселения, разработан «Бюджет для граждан» к </a:t>
            </a:r>
            <a:r>
              <a:rPr lang="ru-RU" dirty="0" smtClean="0"/>
              <a:t> решению </a:t>
            </a:r>
            <a:r>
              <a:rPr lang="ru-RU" dirty="0" smtClean="0"/>
              <a:t>Совета Палехского городского </a:t>
            </a:r>
            <a:r>
              <a:rPr lang="ru-RU" dirty="0" smtClean="0"/>
              <a:t>поселения от 19.12.2017 года № 55 </a:t>
            </a:r>
            <a:r>
              <a:rPr lang="ru-RU" dirty="0" smtClean="0"/>
              <a:t>«О бюджете Палехского городского поселения на 2018 год и на плановый период 2019 и 2020 годов</a:t>
            </a:r>
            <a:r>
              <a:rPr lang="ru-RU" dirty="0" smtClean="0"/>
              <a:t>» .</a:t>
            </a:r>
            <a:endParaRPr lang="ru-RU" dirty="0" smtClean="0"/>
          </a:p>
          <a:p>
            <a:pPr algn="just"/>
            <a:r>
              <a:rPr lang="ru-RU" dirty="0"/>
              <a:t>	</a:t>
            </a:r>
            <a:r>
              <a:rPr lang="ru-RU" dirty="0" smtClean="0"/>
              <a:t>«Бюджет для граждан» – аналитический документ, разработан в формате, доступном для широкого круга пользователей, для ознакомления граждан с основными целями, задачами и приоритетными направлениями  бюджетной политики  на ближайшую трехлетнюю перспективу, информирования жителей о показателях бюджета городского поселения , источников доходов бюджета, бюджетных расходах, в целях вовлечения граждан в обсуждении бюджетных решений.</a:t>
            </a:r>
          </a:p>
          <a:p>
            <a:pPr algn="just"/>
            <a:r>
              <a:rPr lang="ru-RU" dirty="0"/>
              <a:t>	</a:t>
            </a:r>
            <a:r>
              <a:rPr lang="ru-RU" dirty="0" smtClean="0"/>
              <a:t>«Бюджет для граждан» нацелен на получение обратной связи от граждан, которым интересны современные проблемы муниципальных финансов в Палехском городском поселении.</a:t>
            </a:r>
          </a:p>
        </p:txBody>
      </p:sp>
      <p:pic>
        <p:nvPicPr>
          <p:cNvPr id="1026" name="Picture 2" descr="C:\p37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814" y="260648"/>
            <a:ext cx="5032412" cy="2086611"/>
          </a:xfrm>
          <a:prstGeom prst="rect">
            <a:avLst/>
          </a:prstGeom>
          <a:ln>
            <a:noFill/>
          </a:ln>
          <a:effectLst>
            <a:softEdge rad="254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899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92100"/>
            <a:ext cx="8229600" cy="976660"/>
          </a:xfrm>
        </p:spPr>
        <p:txBody>
          <a:bodyPr/>
          <a:lstStyle/>
          <a:p>
            <a:pPr algn="l"/>
            <a:r>
              <a:rPr lang="ru-RU" sz="2000" dirty="0" smtClean="0"/>
              <a:t>Муниципальная программа Палехского городского поселения « Развитие культуры Палехского городского поселения»</a:t>
            </a:r>
            <a:endParaRPr lang="ru-RU" sz="2000" dirty="0"/>
          </a:p>
        </p:txBody>
      </p:sp>
      <p:sp>
        <p:nvSpPr>
          <p:cNvPr id="3" name="Объект 2"/>
          <p:cNvSpPr>
            <a:spLocks noGrp="1"/>
          </p:cNvSpPr>
          <p:nvPr>
            <p:ph sz="quarter" idx="1"/>
          </p:nvPr>
        </p:nvSpPr>
        <p:spPr>
          <a:xfrm>
            <a:off x="467544" y="1412776"/>
            <a:ext cx="4038600" cy="1981200"/>
          </a:xfrm>
        </p:spPr>
        <p:txBody>
          <a:bodyPr>
            <a:normAutofit/>
          </a:bodyPr>
          <a:lstStyle/>
          <a:p>
            <a:r>
              <a:rPr lang="ru-RU" sz="1600" dirty="0" smtClean="0"/>
              <a:t>Объем расходов по программам:</a:t>
            </a:r>
          </a:p>
          <a:p>
            <a:r>
              <a:rPr lang="ru-RU" sz="1600" dirty="0" smtClean="0"/>
              <a:t>2018 год  -14150,6 тыс. руб.</a:t>
            </a:r>
          </a:p>
          <a:p>
            <a:r>
              <a:rPr lang="ru-RU" sz="1600" dirty="0" smtClean="0"/>
              <a:t>2019 год – 12582,7 тыс. руб.</a:t>
            </a:r>
          </a:p>
          <a:p>
            <a:r>
              <a:rPr lang="ru-RU" sz="1600" dirty="0" smtClean="0"/>
              <a:t>2020 год – 12958,5 тыс. руб.</a:t>
            </a:r>
            <a:endParaRPr lang="ru-RU" sz="1600" dirty="0"/>
          </a:p>
        </p:txBody>
      </p:sp>
      <p:sp>
        <p:nvSpPr>
          <p:cNvPr id="4" name="Объект 3"/>
          <p:cNvSpPr>
            <a:spLocks noGrp="1"/>
          </p:cNvSpPr>
          <p:nvPr>
            <p:ph sz="quarter" idx="2"/>
          </p:nvPr>
        </p:nvSpPr>
        <p:spPr>
          <a:xfrm>
            <a:off x="4860032" y="1484784"/>
            <a:ext cx="4038600" cy="1981200"/>
          </a:xfrm>
        </p:spPr>
        <p:txBody>
          <a:bodyPr>
            <a:normAutofit fontScale="77500" lnSpcReduction="20000"/>
          </a:bodyPr>
          <a:lstStyle/>
          <a:p>
            <a:r>
              <a:rPr lang="ru-RU" sz="1600" dirty="0" smtClean="0"/>
              <a:t>Подпрограммы:</a:t>
            </a:r>
          </a:p>
          <a:p>
            <a:r>
              <a:rPr lang="ru-RU" sz="1600" dirty="0" smtClean="0"/>
              <a:t>Организация городских мероприятий;</a:t>
            </a:r>
          </a:p>
          <a:p>
            <a:r>
              <a:rPr lang="ru-RU" sz="1600" dirty="0" smtClean="0"/>
              <a:t>Создание безопасных условий в муниципальных казенных учреждениях;</a:t>
            </a:r>
          </a:p>
          <a:p>
            <a:r>
              <a:rPr lang="ru-RU" sz="1600" dirty="0" smtClean="0"/>
              <a:t>Поддержка молодых специалистов муниципальных казенных учреждений Палехского городского поселения;</a:t>
            </a:r>
          </a:p>
          <a:p>
            <a:r>
              <a:rPr lang="ru-RU" sz="1600" dirty="0" smtClean="0"/>
              <a:t>Охрана и популяризация объектов культурного наследия Палехского городского поселения</a:t>
            </a:r>
            <a:endParaRPr lang="ru-RU" sz="1600" dirty="0"/>
          </a:p>
        </p:txBody>
      </p:sp>
      <p:sp>
        <p:nvSpPr>
          <p:cNvPr id="5" name="Объект 4"/>
          <p:cNvSpPr>
            <a:spLocks noGrp="1"/>
          </p:cNvSpPr>
          <p:nvPr>
            <p:ph sz="quarter" idx="3"/>
          </p:nvPr>
        </p:nvSpPr>
        <p:spPr>
          <a:xfrm>
            <a:off x="251520" y="3068960"/>
            <a:ext cx="4474840" cy="1981200"/>
          </a:xfrm>
        </p:spPr>
        <p:txBody>
          <a:bodyPr>
            <a:normAutofit fontScale="85000" lnSpcReduction="10000"/>
          </a:bodyPr>
          <a:lstStyle/>
          <a:p>
            <a:r>
              <a:rPr lang="ru-RU" sz="1600" dirty="0" smtClean="0"/>
              <a:t>Цель программы:</a:t>
            </a:r>
          </a:p>
          <a:p>
            <a:r>
              <a:rPr lang="ru-RU" sz="1600" dirty="0" smtClean="0"/>
              <a:t>- создание условий для развития культуры, искусства, сохранения и популяризации историко – культурного наследия поселения;</a:t>
            </a:r>
          </a:p>
          <a:p>
            <a:r>
              <a:rPr lang="ru-RU" sz="1600" dirty="0"/>
              <a:t> </a:t>
            </a:r>
            <a:r>
              <a:rPr lang="ru-RU" sz="1600" dirty="0" smtClean="0"/>
              <a:t>- проведение программных массовых и праздничных культурно- массовых мероприятий;</a:t>
            </a:r>
          </a:p>
          <a:p>
            <a:r>
              <a:rPr lang="ru-RU" sz="1600" dirty="0"/>
              <a:t> </a:t>
            </a:r>
            <a:r>
              <a:rPr lang="ru-RU" sz="1600" dirty="0" smtClean="0"/>
              <a:t>реализация  мер по поэтапному повышению  заработной платы работников культуры </a:t>
            </a:r>
            <a:endParaRPr lang="ru-RU" sz="1600" dirty="0"/>
          </a:p>
        </p:txBody>
      </p:sp>
      <p:pic>
        <p:nvPicPr>
          <p:cNvPr id="1026" name="Picture 2" descr="C:\Users\user\Downloads\0_ed12_e53f2f75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6088" y="3501008"/>
            <a:ext cx="3672408" cy="2738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455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92100"/>
            <a:ext cx="8435280" cy="688628"/>
          </a:xfrm>
        </p:spPr>
        <p:txBody>
          <a:bodyPr/>
          <a:lstStyle/>
          <a:p>
            <a:pPr algn="l"/>
            <a:r>
              <a:rPr lang="ru-RU" sz="1400" dirty="0" smtClean="0"/>
              <a:t>Муниципальная программа городского поселения «Развитие физической культуры и спорта, повышение эффективности реализации молодежной политики в Палехском городском  поселении</a:t>
            </a:r>
            <a:endParaRPr lang="ru-RU" sz="1400" dirty="0"/>
          </a:p>
        </p:txBody>
      </p:sp>
      <p:sp>
        <p:nvSpPr>
          <p:cNvPr id="3" name="Объект 2"/>
          <p:cNvSpPr>
            <a:spLocks noGrp="1"/>
          </p:cNvSpPr>
          <p:nvPr>
            <p:ph sz="quarter" idx="1"/>
          </p:nvPr>
        </p:nvSpPr>
        <p:spPr>
          <a:xfrm>
            <a:off x="467544" y="1124744"/>
            <a:ext cx="4038600" cy="2257400"/>
          </a:xfrm>
        </p:spPr>
        <p:txBody>
          <a:bodyPr>
            <a:normAutofit/>
          </a:bodyPr>
          <a:lstStyle/>
          <a:p>
            <a:r>
              <a:rPr lang="ru-RU" sz="1400" dirty="0" smtClean="0"/>
              <a:t>Цель программы:</a:t>
            </a:r>
          </a:p>
          <a:p>
            <a:r>
              <a:rPr lang="ru-RU" sz="1400" dirty="0" smtClean="0"/>
              <a:t>Создание условий для реализации муниципальной политики, обеспечивающей развитие физической культуры и спорта, формирование здорового образа жизни, самореализацию и гражданское становление подростков и молодежи в Палехском городском поселении </a:t>
            </a:r>
            <a:endParaRPr lang="ru-RU" sz="1400" dirty="0"/>
          </a:p>
        </p:txBody>
      </p:sp>
      <p:sp>
        <p:nvSpPr>
          <p:cNvPr id="4" name="Объект 3"/>
          <p:cNvSpPr>
            <a:spLocks noGrp="1"/>
          </p:cNvSpPr>
          <p:nvPr>
            <p:ph sz="quarter" idx="2"/>
          </p:nvPr>
        </p:nvSpPr>
        <p:spPr>
          <a:xfrm>
            <a:off x="4644008" y="980728"/>
            <a:ext cx="4038600" cy="1296144"/>
          </a:xfrm>
        </p:spPr>
        <p:txBody>
          <a:bodyPr>
            <a:normAutofit/>
          </a:bodyPr>
          <a:lstStyle/>
          <a:p>
            <a:r>
              <a:rPr lang="ru-RU" sz="1400" dirty="0" smtClean="0"/>
              <a:t>Объем  расходов по программе:</a:t>
            </a:r>
          </a:p>
          <a:p>
            <a:r>
              <a:rPr lang="ru-RU" sz="1400" dirty="0" smtClean="0"/>
              <a:t>2018 год – 157,3 тыс. руб.</a:t>
            </a:r>
          </a:p>
          <a:p>
            <a:r>
              <a:rPr lang="ru-RU" sz="1400" dirty="0" smtClean="0"/>
              <a:t>2019 год – 157,3 тыс. руб.</a:t>
            </a:r>
          </a:p>
          <a:p>
            <a:r>
              <a:rPr lang="ru-RU" sz="1400" dirty="0" smtClean="0"/>
              <a:t>2020 год  -190,6 тыс. руб.</a:t>
            </a:r>
            <a:endParaRPr lang="ru-RU" sz="1400" dirty="0"/>
          </a:p>
        </p:txBody>
      </p:sp>
      <p:sp>
        <p:nvSpPr>
          <p:cNvPr id="5" name="Объект 4"/>
          <p:cNvSpPr>
            <a:spLocks noGrp="1"/>
          </p:cNvSpPr>
          <p:nvPr>
            <p:ph sz="quarter" idx="3"/>
          </p:nvPr>
        </p:nvSpPr>
        <p:spPr>
          <a:xfrm>
            <a:off x="539552" y="3140968"/>
            <a:ext cx="4038600" cy="1981200"/>
          </a:xfrm>
        </p:spPr>
        <p:txBody>
          <a:bodyPr>
            <a:normAutofit/>
          </a:bodyPr>
          <a:lstStyle/>
          <a:p>
            <a:r>
              <a:rPr lang="ru-RU" sz="1200" dirty="0" smtClean="0"/>
              <a:t>Основные целевые показатели результативности:</a:t>
            </a:r>
          </a:p>
          <a:p>
            <a:r>
              <a:rPr lang="ru-RU" sz="1200" dirty="0" smtClean="0"/>
              <a:t>К 2020 году увеличить численность занимающихся физической культурой и спортом до 20% ;</a:t>
            </a:r>
          </a:p>
          <a:p>
            <a:r>
              <a:rPr lang="ru-RU" sz="1200" dirty="0" smtClean="0"/>
              <a:t>Увеличить численность молодых людей к участию в городских, районных, региональных и межмуниципальных мероприятиях  до  1500 чел. в год  и по патриотическому воспитанию молодежи до  500 чел. в год;</a:t>
            </a:r>
          </a:p>
          <a:p>
            <a:r>
              <a:rPr lang="ru-RU" sz="1200" dirty="0" smtClean="0"/>
              <a:t>  </a:t>
            </a:r>
            <a:endParaRPr lang="ru-RU" sz="1200" dirty="0"/>
          </a:p>
        </p:txBody>
      </p:sp>
      <p:pic>
        <p:nvPicPr>
          <p:cNvPr id="2050" name="Picture 2" descr="C:\Users\user\Downloads\2283188994a668a5b475748b431003c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212976"/>
            <a:ext cx="3888432" cy="2589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9094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p:txBody>
          <a:bodyPr/>
          <a:lstStyle/>
          <a:p>
            <a:pPr algn="l"/>
            <a:r>
              <a:rPr lang="ru-RU" sz="2000" dirty="0" smtClean="0"/>
              <a:t>Муниципальная программа  городского поселения «Обеспечение доступным и комфортным жильем, объектами инженерной инфраструктуры и услугами жилищно- коммунального хозяйства населения Палехского городского поселения»</a:t>
            </a:r>
            <a:endParaRPr lang="ru-RU" sz="2000" dirty="0"/>
          </a:p>
        </p:txBody>
      </p:sp>
      <p:sp>
        <p:nvSpPr>
          <p:cNvPr id="3" name="Объект 2"/>
          <p:cNvSpPr>
            <a:spLocks noGrp="1"/>
          </p:cNvSpPr>
          <p:nvPr>
            <p:ph sz="quarter" idx="1"/>
          </p:nvPr>
        </p:nvSpPr>
        <p:spPr/>
        <p:txBody>
          <a:bodyPr>
            <a:normAutofit/>
          </a:bodyPr>
          <a:lstStyle/>
          <a:p>
            <a:r>
              <a:rPr lang="ru-RU" sz="1400" b="1" dirty="0" smtClean="0"/>
              <a:t>Цель программы:</a:t>
            </a:r>
          </a:p>
          <a:p>
            <a:r>
              <a:rPr lang="ru-RU" sz="1400" dirty="0" smtClean="0"/>
              <a:t>Создание условий для приведения жилищного фонда Палехского городского поселения и коммунальной инфраструктуры в соответствии со стандартами качества, обеспечивающими комфортное условия проживания</a:t>
            </a:r>
            <a:endParaRPr lang="ru-RU" sz="1400" dirty="0"/>
          </a:p>
        </p:txBody>
      </p:sp>
      <p:sp>
        <p:nvSpPr>
          <p:cNvPr id="4" name="Объект 3"/>
          <p:cNvSpPr>
            <a:spLocks noGrp="1"/>
          </p:cNvSpPr>
          <p:nvPr>
            <p:ph sz="quarter" idx="2"/>
          </p:nvPr>
        </p:nvSpPr>
        <p:spPr/>
        <p:txBody>
          <a:bodyPr>
            <a:normAutofit/>
          </a:bodyPr>
          <a:lstStyle/>
          <a:p>
            <a:r>
              <a:rPr lang="ru-RU" sz="1400" b="1" dirty="0" smtClean="0"/>
              <a:t>Объемы расходов по программе:</a:t>
            </a:r>
          </a:p>
          <a:p>
            <a:r>
              <a:rPr lang="ru-RU" sz="1400" dirty="0" smtClean="0"/>
              <a:t>2018 год – 3950,0 тыс. руб.</a:t>
            </a:r>
          </a:p>
          <a:p>
            <a:r>
              <a:rPr lang="ru-RU" sz="1400" dirty="0" smtClean="0"/>
              <a:t>2019 год – 1560,0 тыс. руб.</a:t>
            </a:r>
          </a:p>
          <a:p>
            <a:r>
              <a:rPr lang="ru-RU" sz="1400" dirty="0" smtClean="0"/>
              <a:t>2020 год -  2724,6 тыс. </a:t>
            </a:r>
            <a:r>
              <a:rPr lang="ru-RU" sz="1400" dirty="0" err="1" smtClean="0"/>
              <a:t>руб</a:t>
            </a:r>
            <a:endParaRPr lang="ru-RU" sz="1400" dirty="0"/>
          </a:p>
        </p:txBody>
      </p:sp>
      <p:sp>
        <p:nvSpPr>
          <p:cNvPr id="5" name="Объект 4"/>
          <p:cNvSpPr>
            <a:spLocks noGrp="1"/>
          </p:cNvSpPr>
          <p:nvPr>
            <p:ph sz="quarter" idx="3"/>
          </p:nvPr>
        </p:nvSpPr>
        <p:spPr>
          <a:xfrm>
            <a:off x="457200" y="3573016"/>
            <a:ext cx="4038600" cy="2952328"/>
          </a:xfrm>
        </p:spPr>
        <p:txBody>
          <a:bodyPr>
            <a:normAutofit/>
          </a:bodyPr>
          <a:lstStyle/>
          <a:p>
            <a:r>
              <a:rPr lang="ru-RU" sz="1400" b="1" dirty="0" smtClean="0"/>
              <a:t>Подпрограммы:</a:t>
            </a:r>
          </a:p>
          <a:p>
            <a:r>
              <a:rPr lang="ru-RU" sz="1400" dirty="0" smtClean="0"/>
              <a:t>Обеспечение жильем детей из числа детей – сирот и детей, оставшихся без попечения родителей;</a:t>
            </a:r>
          </a:p>
          <a:p>
            <a:r>
              <a:rPr lang="ru-RU" sz="1400" dirty="0" smtClean="0"/>
              <a:t>Обеспечение объектами инженерной инфраструктуры и услугами жилищно- коммунального хозяйства населения Палехского городского поселения;</a:t>
            </a:r>
          </a:p>
          <a:p>
            <a:r>
              <a:rPr lang="ru-RU" sz="1400" dirty="0" smtClean="0"/>
              <a:t>Обеспечение жильем молодых семей;</a:t>
            </a:r>
          </a:p>
          <a:p>
            <a:r>
              <a:rPr lang="ru-RU" sz="1400" dirty="0" smtClean="0"/>
              <a:t>Государственная поддержка в сфере ипотечного жилищного кредитования»</a:t>
            </a:r>
            <a:endParaRPr lang="ru-RU" sz="1400" dirty="0"/>
          </a:p>
        </p:txBody>
      </p:sp>
      <p:pic>
        <p:nvPicPr>
          <p:cNvPr id="3074" name="Picture 2" descr="C:\Users\user\Downloads\280x2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3284984"/>
            <a:ext cx="4032448"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919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p:txBody>
          <a:bodyPr/>
          <a:lstStyle/>
          <a:p>
            <a:pPr algn="l"/>
            <a:r>
              <a:rPr lang="ru-RU" sz="2400" dirty="0" smtClean="0"/>
              <a:t>Муниципальная программа городского поселения «Социальная поддержка граждан Палехского городского поселения</a:t>
            </a:r>
            <a:endParaRPr lang="ru-RU" sz="2400" dirty="0"/>
          </a:p>
        </p:txBody>
      </p:sp>
      <p:sp>
        <p:nvSpPr>
          <p:cNvPr id="3" name="Объект 2"/>
          <p:cNvSpPr>
            <a:spLocks noGrp="1"/>
          </p:cNvSpPr>
          <p:nvPr>
            <p:ph sz="quarter" idx="1"/>
          </p:nvPr>
        </p:nvSpPr>
        <p:spPr/>
        <p:txBody>
          <a:bodyPr>
            <a:normAutofit/>
          </a:bodyPr>
          <a:lstStyle/>
          <a:p>
            <a:r>
              <a:rPr lang="ru-RU" sz="1600" dirty="0" smtClean="0"/>
              <a:t>Объемы расходов программы:</a:t>
            </a:r>
          </a:p>
          <a:p>
            <a:r>
              <a:rPr lang="ru-RU" sz="1600" dirty="0" smtClean="0"/>
              <a:t>2018 год -160,0 тыс. руб.</a:t>
            </a:r>
          </a:p>
          <a:p>
            <a:r>
              <a:rPr lang="ru-RU" sz="1600" dirty="0" smtClean="0"/>
              <a:t>2019 год – 160,0 тыс. руб.</a:t>
            </a:r>
          </a:p>
          <a:p>
            <a:r>
              <a:rPr lang="ru-RU" sz="1600" dirty="0" smtClean="0"/>
              <a:t>2020 год  - 160,0 тыс. руб.</a:t>
            </a:r>
            <a:endParaRPr lang="ru-RU" sz="1600" dirty="0"/>
          </a:p>
        </p:txBody>
      </p:sp>
      <p:sp>
        <p:nvSpPr>
          <p:cNvPr id="4" name="Объект 3"/>
          <p:cNvSpPr>
            <a:spLocks noGrp="1"/>
          </p:cNvSpPr>
          <p:nvPr>
            <p:ph sz="quarter" idx="2"/>
          </p:nvPr>
        </p:nvSpPr>
        <p:spPr>
          <a:xfrm>
            <a:off x="4648200" y="1484784"/>
            <a:ext cx="4038600" cy="1800200"/>
          </a:xfrm>
        </p:spPr>
        <p:txBody>
          <a:bodyPr>
            <a:normAutofit/>
          </a:bodyPr>
          <a:lstStyle/>
          <a:p>
            <a:r>
              <a:rPr lang="ru-RU" sz="1400" dirty="0" smtClean="0"/>
              <a:t>Цель программы:</a:t>
            </a:r>
          </a:p>
          <a:p>
            <a:r>
              <a:rPr lang="ru-RU" sz="1400" dirty="0" smtClean="0"/>
              <a:t>Формирование и реализация на муниципальном уровне дополнительных мер адресной социальной поддержки и социальной помощи населению, проживающему на территории Палехского городского поселения</a:t>
            </a:r>
            <a:endParaRPr lang="ru-RU" sz="1400" dirty="0"/>
          </a:p>
        </p:txBody>
      </p:sp>
      <p:sp>
        <p:nvSpPr>
          <p:cNvPr id="5" name="Объект 4"/>
          <p:cNvSpPr>
            <a:spLocks noGrp="1"/>
          </p:cNvSpPr>
          <p:nvPr>
            <p:ph sz="quarter" idx="3"/>
          </p:nvPr>
        </p:nvSpPr>
        <p:spPr/>
        <p:txBody>
          <a:bodyPr>
            <a:normAutofit fontScale="85000" lnSpcReduction="10000"/>
          </a:bodyPr>
          <a:lstStyle/>
          <a:p>
            <a:r>
              <a:rPr lang="ru-RU" sz="1400" dirty="0" smtClean="0"/>
              <a:t>Задачи программы:</a:t>
            </a:r>
          </a:p>
          <a:p>
            <a:r>
              <a:rPr lang="ru-RU" sz="1400" dirty="0" smtClean="0"/>
              <a:t>Оказание единовременной материальной помощи в денежной форме малоимущим социально незащищенным категории населения, попавшим в трудную жизненную ситуацию, объективно нарушающую их жизнедеятельность;</a:t>
            </a:r>
          </a:p>
          <a:p>
            <a:r>
              <a:rPr lang="ru-RU" sz="1400" dirty="0" smtClean="0"/>
              <a:t>Частичная компенсация по оплате предоставления услуг социально  незащищенным категориям населения и отдельным категориям населения </a:t>
            </a:r>
            <a:endParaRPr lang="ru-RU" sz="1400" dirty="0"/>
          </a:p>
        </p:txBody>
      </p:sp>
      <p:pic>
        <p:nvPicPr>
          <p:cNvPr id="4098" name="Picture 2" descr="C:\Users\user\Downloads\загружен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894138"/>
            <a:ext cx="3798482" cy="212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5302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p:txBody>
          <a:bodyPr/>
          <a:lstStyle/>
          <a:p>
            <a:pPr algn="l"/>
            <a:r>
              <a:rPr lang="ru-RU" sz="2000" dirty="0" smtClean="0"/>
              <a:t>Муниципальная программа «Повышение безопасности дорожного  движения в Палехском городском поселении</a:t>
            </a:r>
            <a:endParaRPr lang="ru-RU" sz="2000" dirty="0"/>
          </a:p>
        </p:txBody>
      </p:sp>
      <p:sp>
        <p:nvSpPr>
          <p:cNvPr id="3" name="Объект 2"/>
          <p:cNvSpPr>
            <a:spLocks noGrp="1"/>
          </p:cNvSpPr>
          <p:nvPr>
            <p:ph sz="quarter" idx="1"/>
          </p:nvPr>
        </p:nvSpPr>
        <p:spPr>
          <a:xfrm>
            <a:off x="457200" y="1124744"/>
            <a:ext cx="4038600" cy="1656184"/>
          </a:xfrm>
        </p:spPr>
        <p:txBody>
          <a:bodyPr>
            <a:normAutofit/>
          </a:bodyPr>
          <a:lstStyle/>
          <a:p>
            <a:r>
              <a:rPr lang="ru-RU" sz="1400" b="1" dirty="0" smtClean="0"/>
              <a:t>Цель программы:</a:t>
            </a:r>
          </a:p>
          <a:p>
            <a:r>
              <a:rPr lang="ru-RU" sz="1400" dirty="0" smtClean="0"/>
              <a:t>Предупреждение опасного поведения участников дорожного движения и сокращение числа погибших в результате ДТП и тяжести их последствий.</a:t>
            </a:r>
            <a:endParaRPr lang="ru-RU" sz="1400" dirty="0"/>
          </a:p>
        </p:txBody>
      </p:sp>
      <p:sp>
        <p:nvSpPr>
          <p:cNvPr id="4" name="Объект 3"/>
          <p:cNvSpPr>
            <a:spLocks noGrp="1"/>
          </p:cNvSpPr>
          <p:nvPr>
            <p:ph sz="quarter" idx="2"/>
          </p:nvPr>
        </p:nvSpPr>
        <p:spPr>
          <a:xfrm>
            <a:off x="4648200" y="1124744"/>
            <a:ext cx="4038600" cy="1584176"/>
          </a:xfrm>
        </p:spPr>
        <p:txBody>
          <a:bodyPr>
            <a:normAutofit/>
          </a:bodyPr>
          <a:lstStyle/>
          <a:p>
            <a:r>
              <a:rPr lang="ru-RU" sz="1400" b="1" dirty="0" smtClean="0"/>
              <a:t>Объемы расходов программ:</a:t>
            </a:r>
          </a:p>
          <a:p>
            <a:r>
              <a:rPr lang="ru-RU" sz="1400" dirty="0" smtClean="0"/>
              <a:t>2018 год – 620,0 тыс. руб.</a:t>
            </a:r>
          </a:p>
          <a:p>
            <a:r>
              <a:rPr lang="ru-RU" sz="1400" dirty="0" smtClean="0"/>
              <a:t>2019 год – 450,0 тыс. руб.</a:t>
            </a:r>
          </a:p>
          <a:p>
            <a:r>
              <a:rPr lang="ru-RU" sz="1400" dirty="0" smtClean="0"/>
              <a:t>2020 год – 450,0 тыс. руб.</a:t>
            </a:r>
            <a:endParaRPr lang="ru-RU" sz="1400" dirty="0"/>
          </a:p>
        </p:txBody>
      </p:sp>
      <p:sp>
        <p:nvSpPr>
          <p:cNvPr id="5" name="Объект 4"/>
          <p:cNvSpPr>
            <a:spLocks noGrp="1"/>
          </p:cNvSpPr>
          <p:nvPr>
            <p:ph sz="quarter" idx="3"/>
          </p:nvPr>
        </p:nvSpPr>
        <p:spPr>
          <a:xfrm>
            <a:off x="457200" y="3284984"/>
            <a:ext cx="4038600" cy="3024336"/>
          </a:xfrm>
        </p:spPr>
        <p:txBody>
          <a:bodyPr>
            <a:normAutofit fontScale="85000" lnSpcReduction="10000"/>
          </a:bodyPr>
          <a:lstStyle/>
          <a:p>
            <a:r>
              <a:rPr lang="ru-RU" sz="1400" b="1" dirty="0" smtClean="0"/>
              <a:t>Задачи программ:</a:t>
            </a:r>
          </a:p>
          <a:p>
            <a:r>
              <a:rPr lang="ru-RU" sz="1400" dirty="0" smtClean="0"/>
              <a:t>Предотвращение опасного поведения участников дорожного движения в поселении;</a:t>
            </a:r>
          </a:p>
          <a:p>
            <a:r>
              <a:rPr lang="ru-RU" sz="1400" dirty="0" smtClean="0"/>
              <a:t>Сокращение количества детского дорожно-транспортного травматизма;</a:t>
            </a:r>
          </a:p>
          <a:p>
            <a:r>
              <a:rPr lang="ru-RU" sz="1400" dirty="0" smtClean="0"/>
              <a:t>Повышение уровня безопасности транспортных средств;</a:t>
            </a:r>
          </a:p>
          <a:p>
            <a:r>
              <a:rPr lang="ru-RU" sz="1400" dirty="0" smtClean="0"/>
              <a:t>Повышение безопасности движения транспортных средств и пешеходов в темное время суток;</a:t>
            </a:r>
          </a:p>
          <a:p>
            <a:r>
              <a:rPr lang="ru-RU" sz="1400" dirty="0" smtClean="0"/>
              <a:t>Совершенствование на системном уровне способов организации движения всех видов транспорта и участников дорожного движения, наиболее подверженных риску попасть в </a:t>
            </a:r>
            <a:r>
              <a:rPr lang="ru-RU" sz="1400" dirty="0" err="1" smtClean="0"/>
              <a:t>дорожно</a:t>
            </a:r>
            <a:r>
              <a:rPr lang="ru-RU" sz="1400" dirty="0" smtClean="0"/>
              <a:t> – транспортное происшествие – пешеходов.</a:t>
            </a:r>
          </a:p>
          <a:p>
            <a:r>
              <a:rPr lang="ru-RU" sz="1400" dirty="0" smtClean="0"/>
              <a:t> </a:t>
            </a:r>
            <a:endParaRPr lang="ru-RU" sz="1400" dirty="0"/>
          </a:p>
        </p:txBody>
      </p:sp>
      <p:pic>
        <p:nvPicPr>
          <p:cNvPr id="5122" name="Picture 2" descr="C:\Users\user\Downloads\инспектора-безопасности-дорожного-движения.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257982"/>
            <a:ext cx="3689156" cy="276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9993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p:txBody>
          <a:bodyPr/>
          <a:lstStyle/>
          <a:p>
            <a:pPr algn="l"/>
            <a:r>
              <a:rPr lang="ru-RU" sz="2400" dirty="0" smtClean="0"/>
              <a:t>Муниципальная программа « Профилактика правонарушений в Палехском городском поселении»</a:t>
            </a:r>
            <a:endParaRPr lang="ru-RU" sz="2400" dirty="0"/>
          </a:p>
        </p:txBody>
      </p:sp>
      <p:sp>
        <p:nvSpPr>
          <p:cNvPr id="3" name="Объект 2"/>
          <p:cNvSpPr>
            <a:spLocks noGrp="1"/>
          </p:cNvSpPr>
          <p:nvPr>
            <p:ph sz="quarter" idx="1"/>
          </p:nvPr>
        </p:nvSpPr>
        <p:spPr>
          <a:xfrm>
            <a:off x="457200" y="1905000"/>
            <a:ext cx="4038600" cy="1379984"/>
          </a:xfrm>
        </p:spPr>
        <p:txBody>
          <a:bodyPr>
            <a:normAutofit/>
          </a:bodyPr>
          <a:lstStyle/>
          <a:p>
            <a:r>
              <a:rPr lang="ru-RU" sz="1400" dirty="0" smtClean="0"/>
              <a:t>Объемы расходов программ:</a:t>
            </a:r>
          </a:p>
          <a:p>
            <a:r>
              <a:rPr lang="ru-RU" sz="1400" dirty="0" smtClean="0"/>
              <a:t>2018 год – 138,0 тыс. руб.</a:t>
            </a:r>
          </a:p>
          <a:p>
            <a:r>
              <a:rPr lang="ru-RU" sz="1400" dirty="0" smtClean="0"/>
              <a:t>2019 год – 138,0 тыс. руб.</a:t>
            </a:r>
          </a:p>
          <a:p>
            <a:r>
              <a:rPr lang="ru-RU" sz="1400" dirty="0" smtClean="0"/>
              <a:t>2020 год – 165,0 тыс. руб.</a:t>
            </a:r>
            <a:endParaRPr lang="ru-RU" sz="1400" dirty="0"/>
          </a:p>
        </p:txBody>
      </p:sp>
      <p:sp>
        <p:nvSpPr>
          <p:cNvPr id="5" name="Объект 4"/>
          <p:cNvSpPr>
            <a:spLocks noGrp="1"/>
          </p:cNvSpPr>
          <p:nvPr>
            <p:ph sz="quarter" idx="3"/>
          </p:nvPr>
        </p:nvSpPr>
        <p:spPr>
          <a:xfrm>
            <a:off x="467544" y="3284984"/>
            <a:ext cx="4038600" cy="3022848"/>
          </a:xfrm>
        </p:spPr>
        <p:txBody>
          <a:bodyPr>
            <a:normAutofit/>
          </a:bodyPr>
          <a:lstStyle/>
          <a:p>
            <a:r>
              <a:rPr lang="ru-RU" sz="1400" dirty="0" smtClean="0"/>
              <a:t>Цель программы:</a:t>
            </a:r>
          </a:p>
          <a:p>
            <a:r>
              <a:rPr lang="ru-RU" sz="1400" dirty="0" smtClean="0"/>
              <a:t>Формирование эффективной многоуровневой системы профилактики преступлений и правонарушений на территории Палехского городского поселения</a:t>
            </a:r>
          </a:p>
          <a:p>
            <a:endParaRPr lang="ru-RU" sz="1400" dirty="0"/>
          </a:p>
        </p:txBody>
      </p:sp>
      <p:sp>
        <p:nvSpPr>
          <p:cNvPr id="6" name="Объект 5"/>
          <p:cNvSpPr>
            <a:spLocks noGrp="1"/>
          </p:cNvSpPr>
          <p:nvPr>
            <p:ph sz="quarter" idx="4"/>
          </p:nvPr>
        </p:nvSpPr>
        <p:spPr>
          <a:xfrm>
            <a:off x="539552" y="4941168"/>
            <a:ext cx="3816424" cy="1078632"/>
          </a:xfrm>
        </p:spPr>
        <p:txBody>
          <a:bodyPr>
            <a:normAutofit/>
          </a:bodyPr>
          <a:lstStyle/>
          <a:p>
            <a:r>
              <a:rPr lang="ru-RU" sz="1400" dirty="0" smtClean="0"/>
              <a:t>Основные мероприятия программы:</a:t>
            </a:r>
          </a:p>
          <a:p>
            <a:r>
              <a:rPr lang="ru-RU" sz="1400" dirty="0" smtClean="0"/>
              <a:t>Трудоустройство и занятость молодежи;</a:t>
            </a:r>
          </a:p>
          <a:p>
            <a:endParaRPr lang="ru-RU" sz="1400" dirty="0"/>
          </a:p>
        </p:txBody>
      </p:sp>
      <p:pic>
        <p:nvPicPr>
          <p:cNvPr id="6146" name="Picture 2" descr="C:\Users\user\Download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204864"/>
            <a:ext cx="3941510"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901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p:txBody>
          <a:bodyPr/>
          <a:lstStyle/>
          <a:p>
            <a:pPr algn="l"/>
            <a:r>
              <a:rPr lang="ru-RU" sz="2400" dirty="0" smtClean="0"/>
              <a:t>Муниципальная программа «Энергосбережение и повышение энергетической эффективности в Палехском городском поселении»</a:t>
            </a:r>
            <a:endParaRPr lang="ru-RU" sz="2400" dirty="0"/>
          </a:p>
        </p:txBody>
      </p:sp>
      <p:sp>
        <p:nvSpPr>
          <p:cNvPr id="3" name="Объект 2"/>
          <p:cNvSpPr>
            <a:spLocks noGrp="1"/>
          </p:cNvSpPr>
          <p:nvPr>
            <p:ph sz="quarter" idx="1"/>
          </p:nvPr>
        </p:nvSpPr>
        <p:spPr>
          <a:xfrm>
            <a:off x="457200" y="1905000"/>
            <a:ext cx="4038600" cy="1524000"/>
          </a:xfrm>
        </p:spPr>
        <p:txBody>
          <a:bodyPr>
            <a:normAutofit/>
          </a:bodyPr>
          <a:lstStyle/>
          <a:p>
            <a:r>
              <a:rPr lang="ru-RU" sz="1600" dirty="0" smtClean="0"/>
              <a:t>Объемы расходов программы:</a:t>
            </a:r>
          </a:p>
          <a:p>
            <a:r>
              <a:rPr lang="ru-RU" sz="1600" dirty="0" smtClean="0"/>
              <a:t>2018 год – 1000,0 тыс. руб.</a:t>
            </a:r>
          </a:p>
          <a:p>
            <a:r>
              <a:rPr lang="ru-RU" sz="1600" dirty="0" smtClean="0"/>
              <a:t>2019 год – 1000,0 тыс. руб.</a:t>
            </a:r>
          </a:p>
          <a:p>
            <a:r>
              <a:rPr lang="ru-RU" sz="1600" dirty="0" smtClean="0"/>
              <a:t>2020 год  - 1000,0 тыс. руб.</a:t>
            </a:r>
            <a:endParaRPr lang="ru-RU" sz="1600" dirty="0"/>
          </a:p>
        </p:txBody>
      </p:sp>
      <p:sp>
        <p:nvSpPr>
          <p:cNvPr id="4" name="Объект 3"/>
          <p:cNvSpPr>
            <a:spLocks noGrp="1"/>
          </p:cNvSpPr>
          <p:nvPr>
            <p:ph sz="quarter" idx="2"/>
          </p:nvPr>
        </p:nvSpPr>
        <p:spPr/>
        <p:txBody>
          <a:bodyPr>
            <a:normAutofit/>
          </a:bodyPr>
          <a:lstStyle/>
          <a:p>
            <a:r>
              <a:rPr lang="ru-RU" sz="1400" dirty="0" smtClean="0"/>
              <a:t>Основное мероприятие:</a:t>
            </a:r>
          </a:p>
          <a:p>
            <a:r>
              <a:rPr lang="ru-RU" sz="1400" dirty="0" smtClean="0"/>
              <a:t>Эффективное и рациональное использование энергетических ресурсов для снижения расходов бюджетных средств</a:t>
            </a:r>
            <a:endParaRPr lang="ru-RU" sz="1400" dirty="0"/>
          </a:p>
        </p:txBody>
      </p:sp>
      <p:sp>
        <p:nvSpPr>
          <p:cNvPr id="5" name="Объект 4"/>
          <p:cNvSpPr>
            <a:spLocks noGrp="1"/>
          </p:cNvSpPr>
          <p:nvPr>
            <p:ph sz="quarter" idx="3"/>
          </p:nvPr>
        </p:nvSpPr>
        <p:spPr>
          <a:xfrm>
            <a:off x="457200" y="3428999"/>
            <a:ext cx="2458616" cy="3024337"/>
          </a:xfrm>
        </p:spPr>
        <p:txBody>
          <a:bodyPr>
            <a:normAutofit/>
          </a:bodyPr>
          <a:lstStyle/>
          <a:p>
            <a:r>
              <a:rPr lang="ru-RU" sz="1400" dirty="0" smtClean="0"/>
              <a:t>Цель программы:</a:t>
            </a:r>
          </a:p>
          <a:p>
            <a:r>
              <a:rPr lang="ru-RU" sz="1400" dirty="0" smtClean="0"/>
              <a:t>Повышение эффективности и рационального использования топливно- энергетических ресурсов за счет реализации энергосберегающих мероприятий </a:t>
            </a:r>
            <a:endParaRPr lang="ru-RU" sz="1400" dirty="0"/>
          </a:p>
        </p:txBody>
      </p:sp>
      <p:pic>
        <p:nvPicPr>
          <p:cNvPr id="7170" name="Picture 2" descr="C:\Users\user\Downloads\moispec- podkljuchenie-jelektrichestva-k-chastnomu-dom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262" y="3645024"/>
            <a:ext cx="5826630" cy="272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7514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p:txBody>
          <a:bodyPr/>
          <a:lstStyle/>
          <a:p>
            <a:pPr algn="l"/>
            <a:r>
              <a:rPr lang="ru-RU" sz="2000" dirty="0" smtClean="0"/>
              <a:t>Муниципальная программа «Гражданская оборона, защита населения от чрезвычайных ситуаций природного и техногенного характера, противодействие терроризму и экстремизму в Палехском городском поселении</a:t>
            </a:r>
            <a:endParaRPr lang="ru-RU" sz="2000" dirty="0"/>
          </a:p>
        </p:txBody>
      </p:sp>
      <p:sp>
        <p:nvSpPr>
          <p:cNvPr id="3" name="Объект 2"/>
          <p:cNvSpPr>
            <a:spLocks noGrp="1"/>
          </p:cNvSpPr>
          <p:nvPr>
            <p:ph sz="quarter" idx="1"/>
          </p:nvPr>
        </p:nvSpPr>
        <p:spPr>
          <a:xfrm>
            <a:off x="457200" y="1905000"/>
            <a:ext cx="4038600" cy="3540224"/>
          </a:xfrm>
        </p:spPr>
        <p:txBody>
          <a:bodyPr>
            <a:normAutofit/>
          </a:bodyPr>
          <a:lstStyle/>
          <a:p>
            <a:r>
              <a:rPr lang="ru-RU" sz="1600" dirty="0" smtClean="0"/>
              <a:t>Цель программы:</a:t>
            </a:r>
          </a:p>
          <a:p>
            <a:r>
              <a:rPr lang="ru-RU" sz="1600" dirty="0" smtClean="0"/>
              <a:t>Повышение готовности служб поселения и организаций к оперативному реагированию при возникновении ЧС, обеспечению защиты населения и других неотложных работ;</a:t>
            </a:r>
          </a:p>
          <a:p>
            <a:endParaRPr lang="ru-RU" sz="1600" dirty="0" smtClean="0"/>
          </a:p>
          <a:p>
            <a:endParaRPr lang="ru-RU" sz="1600" dirty="0"/>
          </a:p>
        </p:txBody>
      </p:sp>
      <p:sp>
        <p:nvSpPr>
          <p:cNvPr id="4" name="Объект 3"/>
          <p:cNvSpPr>
            <a:spLocks noGrp="1"/>
          </p:cNvSpPr>
          <p:nvPr>
            <p:ph sz="quarter" idx="2"/>
          </p:nvPr>
        </p:nvSpPr>
        <p:spPr>
          <a:xfrm>
            <a:off x="4648200" y="1905000"/>
            <a:ext cx="4038600" cy="1379984"/>
          </a:xfrm>
        </p:spPr>
        <p:txBody>
          <a:bodyPr>
            <a:normAutofit/>
          </a:bodyPr>
          <a:lstStyle/>
          <a:p>
            <a:r>
              <a:rPr lang="ru-RU" sz="1600" dirty="0" smtClean="0"/>
              <a:t>Объемы расходов программы:</a:t>
            </a:r>
          </a:p>
          <a:p>
            <a:r>
              <a:rPr lang="ru-RU" sz="1600" dirty="0" smtClean="0"/>
              <a:t>2018 год – 430,0 тыс. руб.</a:t>
            </a:r>
          </a:p>
          <a:p>
            <a:r>
              <a:rPr lang="ru-RU" sz="1600" dirty="0" smtClean="0"/>
              <a:t>2019 год – 510,0 тыс. руб.</a:t>
            </a:r>
          </a:p>
          <a:p>
            <a:r>
              <a:rPr lang="ru-RU" sz="1600" dirty="0" smtClean="0"/>
              <a:t>2020 год – 510,0 тыс. руб.</a:t>
            </a:r>
            <a:endParaRPr lang="ru-RU" sz="1600" dirty="0"/>
          </a:p>
        </p:txBody>
      </p:sp>
      <p:sp>
        <p:nvSpPr>
          <p:cNvPr id="5" name="Объект 4"/>
          <p:cNvSpPr>
            <a:spLocks noGrp="1"/>
          </p:cNvSpPr>
          <p:nvPr>
            <p:ph sz="quarter" idx="3"/>
          </p:nvPr>
        </p:nvSpPr>
        <p:spPr/>
        <p:txBody>
          <a:bodyPr>
            <a:normAutofit/>
          </a:bodyPr>
          <a:lstStyle/>
          <a:p>
            <a:r>
              <a:rPr lang="ru-RU" sz="1400" dirty="0" smtClean="0"/>
              <a:t>Основные мероприятия программы:</a:t>
            </a:r>
          </a:p>
          <a:p>
            <a:r>
              <a:rPr lang="ru-RU" sz="1400" dirty="0" smtClean="0"/>
              <a:t>Оперативное предупреждение и ликвидация последствий аварийных ситуаций;</a:t>
            </a:r>
          </a:p>
          <a:p>
            <a:r>
              <a:rPr lang="ru-RU" sz="1400" dirty="0" smtClean="0"/>
              <a:t>Укрепление пожарной безопасности;</a:t>
            </a:r>
          </a:p>
          <a:p>
            <a:endParaRPr lang="ru-RU" sz="1400" dirty="0"/>
          </a:p>
        </p:txBody>
      </p:sp>
      <p:pic>
        <p:nvPicPr>
          <p:cNvPr id="8194" name="Picture 2" descr="C:\Users\user\Downloads\f11801b145c6a812d3ec2aa4db76f74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356992"/>
            <a:ext cx="4635500" cy="309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3046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67544" y="260648"/>
            <a:ext cx="8229600" cy="1129224"/>
          </a:xfrm>
        </p:spPr>
        <p:txBody>
          <a:bodyPr/>
          <a:lstStyle/>
          <a:p>
            <a:pPr algn="l"/>
            <a:r>
              <a:rPr lang="ru-RU" sz="2400" dirty="0" smtClean="0"/>
              <a:t>Муниципальная программа «Развитие транспортной системы Палехского городского поселения»</a:t>
            </a:r>
            <a:endParaRPr lang="ru-RU" sz="2400" dirty="0"/>
          </a:p>
        </p:txBody>
      </p:sp>
      <p:sp>
        <p:nvSpPr>
          <p:cNvPr id="3" name="Объект 2"/>
          <p:cNvSpPr>
            <a:spLocks noGrp="1"/>
          </p:cNvSpPr>
          <p:nvPr>
            <p:ph sz="quarter" idx="1"/>
          </p:nvPr>
        </p:nvSpPr>
        <p:spPr>
          <a:xfrm>
            <a:off x="457200" y="1340768"/>
            <a:ext cx="4038600" cy="1368152"/>
          </a:xfrm>
        </p:spPr>
        <p:txBody>
          <a:bodyPr>
            <a:normAutofit/>
          </a:bodyPr>
          <a:lstStyle/>
          <a:p>
            <a:r>
              <a:rPr lang="ru-RU" sz="1400" dirty="0" smtClean="0"/>
              <a:t>Объемы расходов программы:</a:t>
            </a:r>
          </a:p>
          <a:p>
            <a:r>
              <a:rPr lang="ru-RU" sz="1400" dirty="0" smtClean="0"/>
              <a:t>2018 год – 4164,7 тыс. руб.</a:t>
            </a:r>
          </a:p>
          <a:p>
            <a:r>
              <a:rPr lang="ru-RU" sz="1400" dirty="0" smtClean="0"/>
              <a:t>2019 год – 4800,0 тыс. руб.</a:t>
            </a:r>
          </a:p>
          <a:p>
            <a:r>
              <a:rPr lang="ru-RU" sz="1400" dirty="0" smtClean="0"/>
              <a:t>2020 год – 4800,0 тыс. руб.</a:t>
            </a:r>
            <a:endParaRPr lang="ru-RU" sz="1400" dirty="0"/>
          </a:p>
        </p:txBody>
      </p:sp>
      <p:sp>
        <p:nvSpPr>
          <p:cNvPr id="4" name="Объект 3"/>
          <p:cNvSpPr>
            <a:spLocks noGrp="1"/>
          </p:cNvSpPr>
          <p:nvPr>
            <p:ph sz="quarter" idx="2"/>
          </p:nvPr>
        </p:nvSpPr>
        <p:spPr>
          <a:xfrm>
            <a:off x="4572000" y="1340768"/>
            <a:ext cx="4038600" cy="1080120"/>
          </a:xfrm>
        </p:spPr>
        <p:txBody>
          <a:bodyPr>
            <a:normAutofit/>
          </a:bodyPr>
          <a:lstStyle/>
          <a:p>
            <a:r>
              <a:rPr lang="ru-RU" sz="1400" dirty="0" smtClean="0"/>
              <a:t>Цель программы:</a:t>
            </a:r>
          </a:p>
          <a:p>
            <a:r>
              <a:rPr lang="ru-RU" sz="1400" dirty="0" smtClean="0"/>
              <a:t>Содержание дорожной сети Палехского городского поселения на нормативном уровне</a:t>
            </a:r>
            <a:endParaRPr lang="ru-RU" sz="1400" dirty="0"/>
          </a:p>
        </p:txBody>
      </p:sp>
      <p:sp>
        <p:nvSpPr>
          <p:cNvPr id="5" name="Объект 4"/>
          <p:cNvSpPr>
            <a:spLocks noGrp="1"/>
          </p:cNvSpPr>
          <p:nvPr>
            <p:ph sz="quarter" idx="3"/>
          </p:nvPr>
        </p:nvSpPr>
        <p:spPr>
          <a:xfrm>
            <a:off x="539552" y="2564904"/>
            <a:ext cx="3888432" cy="3456384"/>
          </a:xfrm>
        </p:spPr>
        <p:txBody>
          <a:bodyPr>
            <a:normAutofit/>
          </a:bodyPr>
          <a:lstStyle/>
          <a:p>
            <a:r>
              <a:rPr lang="ru-RU" sz="1400" dirty="0" smtClean="0"/>
              <a:t>Основные мероприятия программы:</a:t>
            </a:r>
          </a:p>
          <a:p>
            <a:r>
              <a:rPr lang="ru-RU" sz="1400" dirty="0" smtClean="0"/>
              <a:t>Ремонт, капитальный ремонт автомобильных дорог общего пользования;</a:t>
            </a:r>
          </a:p>
          <a:p>
            <a:r>
              <a:rPr lang="ru-RU" sz="1400" dirty="0" smtClean="0"/>
              <a:t>Содержание автомобильных дорог общего пользования</a:t>
            </a:r>
            <a:endParaRPr lang="ru-RU" sz="1400" dirty="0"/>
          </a:p>
        </p:txBody>
      </p:sp>
      <p:pic>
        <p:nvPicPr>
          <p:cNvPr id="9218" name="Picture 2" descr="C:\Users\user\Downloads\ПРОДОЛЖАЕТСЯ-РЕКОНСТРУКЦИЯ-АВТОДОРОГИ-ПОДЪЕЗДА-К-СВЕРГИН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356992"/>
            <a:ext cx="3721596" cy="2481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2248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p:txBody>
          <a:bodyPr/>
          <a:lstStyle/>
          <a:p>
            <a:pPr algn="l"/>
            <a:r>
              <a:rPr lang="ru-RU" sz="2400" dirty="0" smtClean="0"/>
              <a:t>Муниципальная программа «Благоустройство территории Палехского городского поселения»</a:t>
            </a:r>
            <a:endParaRPr lang="ru-RU" sz="2400" dirty="0"/>
          </a:p>
        </p:txBody>
      </p:sp>
      <p:sp>
        <p:nvSpPr>
          <p:cNvPr id="3" name="Объект 2"/>
          <p:cNvSpPr>
            <a:spLocks noGrp="1"/>
          </p:cNvSpPr>
          <p:nvPr>
            <p:ph sz="quarter" idx="1"/>
          </p:nvPr>
        </p:nvSpPr>
        <p:spPr>
          <a:xfrm>
            <a:off x="457200" y="1905000"/>
            <a:ext cx="4038600" cy="1524000"/>
          </a:xfrm>
        </p:spPr>
        <p:txBody>
          <a:bodyPr>
            <a:normAutofit/>
          </a:bodyPr>
          <a:lstStyle/>
          <a:p>
            <a:r>
              <a:rPr lang="ru-RU" sz="1600" dirty="0" smtClean="0"/>
              <a:t>Объемы расходов программы:</a:t>
            </a:r>
          </a:p>
          <a:p>
            <a:r>
              <a:rPr lang="ru-RU" sz="1600" dirty="0" smtClean="0"/>
              <a:t>2018 год - 3310,0 тыс. руб.</a:t>
            </a:r>
          </a:p>
          <a:p>
            <a:r>
              <a:rPr lang="ru-RU" sz="1600" dirty="0" smtClean="0"/>
              <a:t>2019 год – 3600,0 тыс. руб.</a:t>
            </a:r>
          </a:p>
          <a:p>
            <a:r>
              <a:rPr lang="ru-RU" sz="1600" dirty="0" smtClean="0"/>
              <a:t>2020 год - 3600,0 тыс. руб.</a:t>
            </a:r>
            <a:endParaRPr lang="ru-RU" sz="1600" dirty="0"/>
          </a:p>
        </p:txBody>
      </p:sp>
      <p:sp>
        <p:nvSpPr>
          <p:cNvPr id="5" name="Объект 4"/>
          <p:cNvSpPr>
            <a:spLocks noGrp="1"/>
          </p:cNvSpPr>
          <p:nvPr>
            <p:ph sz="quarter" idx="3"/>
          </p:nvPr>
        </p:nvSpPr>
        <p:spPr>
          <a:xfrm>
            <a:off x="467544" y="3501008"/>
            <a:ext cx="4038600" cy="2880320"/>
          </a:xfrm>
        </p:spPr>
        <p:txBody>
          <a:bodyPr>
            <a:normAutofit lnSpcReduction="10000"/>
          </a:bodyPr>
          <a:lstStyle/>
          <a:p>
            <a:r>
              <a:rPr lang="ru-RU" sz="1400" dirty="0" smtClean="0"/>
              <a:t>Цель программы:</a:t>
            </a:r>
          </a:p>
          <a:p>
            <a:r>
              <a:rPr lang="ru-RU" sz="1400" dirty="0" smtClean="0"/>
              <a:t>Совершенствование системы комплексного благоустройства территории городского поселения;</a:t>
            </a:r>
          </a:p>
          <a:p>
            <a:r>
              <a:rPr lang="ru-RU" sz="1400" dirty="0" smtClean="0"/>
              <a:t>Повышение уровня внешнего благоустройства и санитарного содержания территории городского поселения;</a:t>
            </a:r>
          </a:p>
          <a:p>
            <a:r>
              <a:rPr lang="ru-RU" sz="1400" dirty="0" smtClean="0"/>
              <a:t>Совершенствование эстетического вида городского поселения;</a:t>
            </a:r>
          </a:p>
          <a:p>
            <a:r>
              <a:rPr lang="ru-RU" sz="1400" dirty="0" smtClean="0"/>
              <a:t>Развитие и поддержка инициатив жителей городского поселения по благоустройству и санитарной очистке территорий</a:t>
            </a:r>
            <a:endParaRPr lang="ru-RU" sz="1400" dirty="0"/>
          </a:p>
        </p:txBody>
      </p:sp>
      <p:sp>
        <p:nvSpPr>
          <p:cNvPr id="6" name="Объект 5"/>
          <p:cNvSpPr>
            <a:spLocks noGrp="1"/>
          </p:cNvSpPr>
          <p:nvPr>
            <p:ph sz="quarter" idx="4"/>
          </p:nvPr>
        </p:nvSpPr>
        <p:spPr>
          <a:xfrm rot="10800000" flipV="1">
            <a:off x="4644008" y="5157192"/>
            <a:ext cx="4038600" cy="1152128"/>
          </a:xfrm>
        </p:spPr>
        <p:txBody>
          <a:bodyPr>
            <a:normAutofit/>
          </a:bodyPr>
          <a:lstStyle/>
          <a:p>
            <a:r>
              <a:rPr lang="ru-RU" sz="1400" dirty="0" smtClean="0"/>
              <a:t>Основные мероприятия:</a:t>
            </a:r>
          </a:p>
          <a:p>
            <a:r>
              <a:rPr lang="ru-RU" sz="1400" dirty="0" smtClean="0"/>
              <a:t>Благоустройство территории Палехского городского поселения;</a:t>
            </a:r>
          </a:p>
          <a:p>
            <a:endParaRPr lang="ru-RU" sz="1400" dirty="0"/>
          </a:p>
        </p:txBody>
      </p:sp>
      <p:pic>
        <p:nvPicPr>
          <p:cNvPr id="10242" name="Picture 2" descr="C:\Users\user\Downloads\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628800"/>
            <a:ext cx="3703960" cy="2777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27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384" y="3858344"/>
            <a:ext cx="2735192" cy="2880320"/>
          </a:xfrm>
          <a:prstGeom prst="rect">
            <a:avLst/>
          </a:prstGeom>
        </p:spPr>
      </p:pic>
      <p:sp>
        <p:nvSpPr>
          <p:cNvPr id="2" name="Заголовок 1"/>
          <p:cNvSpPr>
            <a:spLocks noGrp="1"/>
          </p:cNvSpPr>
          <p:nvPr>
            <p:ph type="title"/>
          </p:nvPr>
        </p:nvSpPr>
        <p:spPr>
          <a:xfrm>
            <a:off x="420470" y="24662"/>
            <a:ext cx="8229600" cy="827849"/>
          </a:xfrm>
        </p:spPr>
        <p:txBody>
          <a:bodyPr>
            <a:normAutofit/>
          </a:bodyPr>
          <a:lstStyle/>
          <a:p>
            <a:r>
              <a:rPr lang="ru-RU" sz="2800" dirty="0" smtClean="0">
                <a:effectLst/>
              </a:rPr>
              <a:t>Что такое бюджет и бюджетный процесс</a:t>
            </a:r>
            <a:r>
              <a:rPr lang="en-US" sz="2800" dirty="0" smtClean="0">
                <a:effectLst/>
              </a:rPr>
              <a:t> </a:t>
            </a:r>
            <a:r>
              <a:rPr lang="ru-RU" sz="2800" dirty="0" smtClean="0">
                <a:effectLst/>
              </a:rPr>
              <a:t>?</a:t>
            </a:r>
            <a:endParaRPr lang="ru-RU" sz="2800" dirty="0">
              <a:effectLst/>
            </a:endParaRPr>
          </a:p>
        </p:txBody>
      </p:sp>
      <p:sp>
        <p:nvSpPr>
          <p:cNvPr id="9" name="Блок-схема: магнитный диск 8"/>
          <p:cNvSpPr/>
          <p:nvPr/>
        </p:nvSpPr>
        <p:spPr bwMode="auto">
          <a:xfrm>
            <a:off x="687712" y="666164"/>
            <a:ext cx="2557512" cy="3125846"/>
          </a:xfrm>
          <a:prstGeom prst="flowChartMagneticDisk">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normalizeH="0" baseline="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ndParaRPr>
          </a:p>
        </p:txBody>
      </p:sp>
      <p:sp>
        <p:nvSpPr>
          <p:cNvPr id="17" name="Блок-схема: магнитный диск 16"/>
          <p:cNvSpPr/>
          <p:nvPr/>
        </p:nvSpPr>
        <p:spPr bwMode="auto">
          <a:xfrm>
            <a:off x="6628432" y="852511"/>
            <a:ext cx="1872208" cy="2583904"/>
          </a:xfrm>
          <a:prstGeom prst="flowChartMagneticDisk">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normalizeH="0" baseline="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ndParaRPr>
          </a:p>
        </p:txBody>
      </p:sp>
      <p:sp>
        <p:nvSpPr>
          <p:cNvPr id="18" name="Блок-схема: магнитный диск 17"/>
          <p:cNvSpPr/>
          <p:nvPr/>
        </p:nvSpPr>
        <p:spPr bwMode="auto">
          <a:xfrm>
            <a:off x="3820120" y="979759"/>
            <a:ext cx="1872208" cy="2583904"/>
          </a:xfrm>
          <a:prstGeom prst="flowChartMagneticDisk">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400" b="1" i="0" u="none" strike="noStrike" normalizeH="0" baseline="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ndParaRPr>
          </a:p>
        </p:txBody>
      </p:sp>
      <p:sp>
        <p:nvSpPr>
          <p:cNvPr id="12" name="TextBox 11"/>
          <p:cNvSpPr txBox="1"/>
          <p:nvPr/>
        </p:nvSpPr>
        <p:spPr>
          <a:xfrm>
            <a:off x="778256" y="1859755"/>
            <a:ext cx="2304256" cy="1600438"/>
          </a:xfrm>
          <a:prstGeom prst="rect">
            <a:avLst/>
          </a:prstGeom>
          <a:noFill/>
        </p:spPr>
        <p:txBody>
          <a:bodyPr wrap="square" rtlCol="0">
            <a:spAutoFit/>
          </a:bodyPr>
          <a:lstStyle/>
          <a:p>
            <a:r>
              <a:rPr lang="ru-RU" dirty="0" smtClean="0"/>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endParaRPr lang="ru-RU" dirty="0"/>
          </a:p>
        </p:txBody>
      </p:sp>
      <p:sp>
        <p:nvSpPr>
          <p:cNvPr id="21" name="TextBox 20"/>
          <p:cNvSpPr txBox="1"/>
          <p:nvPr/>
        </p:nvSpPr>
        <p:spPr>
          <a:xfrm>
            <a:off x="3928132" y="1249782"/>
            <a:ext cx="1656184" cy="523220"/>
          </a:xfrm>
          <a:prstGeom prst="rect">
            <a:avLst/>
          </a:prstGeom>
          <a:noFill/>
        </p:spPr>
        <p:txBody>
          <a:bodyPr wrap="square" rtlCol="0">
            <a:spAutoFit/>
          </a:bodyPr>
          <a:lstStyle/>
          <a:p>
            <a:r>
              <a:rPr lang="ru-RU" dirty="0" smtClean="0"/>
              <a:t>ДОХОДЫ БЮДЖЕТА</a:t>
            </a:r>
            <a:endParaRPr lang="ru-RU" dirty="0"/>
          </a:p>
        </p:txBody>
      </p:sp>
      <p:sp>
        <p:nvSpPr>
          <p:cNvPr id="22" name="TextBox 21"/>
          <p:cNvSpPr txBox="1"/>
          <p:nvPr/>
        </p:nvSpPr>
        <p:spPr>
          <a:xfrm>
            <a:off x="6736444" y="1106262"/>
            <a:ext cx="1656184" cy="523220"/>
          </a:xfrm>
          <a:prstGeom prst="rect">
            <a:avLst/>
          </a:prstGeom>
          <a:noFill/>
        </p:spPr>
        <p:txBody>
          <a:bodyPr wrap="square" rtlCol="0">
            <a:spAutoFit/>
          </a:bodyPr>
          <a:lstStyle/>
          <a:p>
            <a:r>
              <a:rPr lang="ru-RU" dirty="0" smtClean="0"/>
              <a:t>РАСХОДЫ БЮДЖЕТА</a:t>
            </a:r>
            <a:endParaRPr lang="ru-RU" dirty="0"/>
          </a:p>
        </p:txBody>
      </p:sp>
      <p:sp>
        <p:nvSpPr>
          <p:cNvPr id="23" name="TextBox 22"/>
          <p:cNvSpPr txBox="1"/>
          <p:nvPr/>
        </p:nvSpPr>
        <p:spPr>
          <a:xfrm>
            <a:off x="3930960" y="1990574"/>
            <a:ext cx="1656184" cy="738664"/>
          </a:xfrm>
          <a:prstGeom prst="rect">
            <a:avLst/>
          </a:prstGeom>
          <a:noFill/>
        </p:spPr>
        <p:txBody>
          <a:bodyPr wrap="square" rtlCol="0">
            <a:spAutoFit/>
          </a:bodyPr>
          <a:lstStyle/>
          <a:p>
            <a:r>
              <a:rPr lang="ru-RU" dirty="0" smtClean="0"/>
              <a:t>поступающие в бюджет денежные средства</a:t>
            </a:r>
            <a:endParaRPr lang="ru-RU" dirty="0"/>
          </a:p>
        </p:txBody>
      </p:sp>
      <p:sp>
        <p:nvSpPr>
          <p:cNvPr id="24" name="TextBox 23"/>
          <p:cNvSpPr txBox="1"/>
          <p:nvPr/>
        </p:nvSpPr>
        <p:spPr>
          <a:xfrm>
            <a:off x="6720272" y="1859755"/>
            <a:ext cx="1656184" cy="738664"/>
          </a:xfrm>
          <a:prstGeom prst="rect">
            <a:avLst/>
          </a:prstGeom>
          <a:noFill/>
        </p:spPr>
        <p:txBody>
          <a:bodyPr wrap="square" rtlCol="0">
            <a:spAutoFit/>
          </a:bodyPr>
          <a:lstStyle/>
          <a:p>
            <a:r>
              <a:rPr lang="ru-RU" dirty="0" smtClean="0"/>
              <a:t>выплачиваемые из бюджета денежные средства</a:t>
            </a:r>
            <a:endParaRPr lang="ru-RU" dirty="0"/>
          </a:p>
        </p:txBody>
      </p:sp>
      <p:sp>
        <p:nvSpPr>
          <p:cNvPr id="25" name="TextBox 24"/>
          <p:cNvSpPr txBox="1"/>
          <p:nvPr/>
        </p:nvSpPr>
        <p:spPr>
          <a:xfrm>
            <a:off x="4756224" y="3727577"/>
            <a:ext cx="4277444" cy="2800767"/>
          </a:xfrm>
          <a:prstGeom prst="rect">
            <a:avLst/>
          </a:prstGeom>
          <a:noFill/>
        </p:spPr>
        <p:txBody>
          <a:bodyPr wrap="square" rtlCol="0">
            <a:spAutoFit/>
          </a:bodyPr>
          <a:lstStyle/>
          <a:p>
            <a:pPr algn="l"/>
            <a:r>
              <a:rPr lang="ru-RU" sz="1600" dirty="0" smtClean="0">
                <a:solidFill>
                  <a:schemeClr val="tx1">
                    <a:lumMod val="10000"/>
                  </a:schemeClr>
                </a:solidFill>
              </a:rPr>
              <a:t>Если расходы бюджета превышают доходы, то бюджет формируется с дефицитом. При дефицитном бюджете растет долг и (или) снижаются остатки.</a:t>
            </a:r>
          </a:p>
          <a:p>
            <a:pPr algn="l"/>
            <a:r>
              <a:rPr lang="ru-RU" sz="1600" dirty="0" smtClean="0">
                <a:solidFill>
                  <a:schemeClr val="tx1">
                    <a:lumMod val="10000"/>
                  </a:schemeClr>
                </a:solidFill>
              </a:rPr>
              <a:t>Превышение доходов над расходами образует профицит. При </a:t>
            </a:r>
            <a:r>
              <a:rPr lang="ru-RU" sz="1600" dirty="0" err="1" smtClean="0">
                <a:solidFill>
                  <a:schemeClr val="tx1">
                    <a:lumMod val="10000"/>
                  </a:schemeClr>
                </a:solidFill>
              </a:rPr>
              <a:t>профицитном</a:t>
            </a:r>
            <a:r>
              <a:rPr lang="ru-RU" sz="1600" dirty="0" smtClean="0">
                <a:solidFill>
                  <a:schemeClr val="tx1">
                    <a:lumMod val="10000"/>
                  </a:schemeClr>
                </a:solidFill>
              </a:rPr>
              <a:t> бюджете снижается долг и (или) растут остатки.</a:t>
            </a:r>
          </a:p>
          <a:p>
            <a:pPr algn="l"/>
            <a:r>
              <a:rPr lang="ru-RU" sz="1600" dirty="0" smtClean="0">
                <a:solidFill>
                  <a:schemeClr val="tx1">
                    <a:lumMod val="10000"/>
                  </a:schemeClr>
                </a:solidFill>
              </a:rPr>
              <a:t>Сбалансированность бюджета по доходам и расходам – основополагающее требование, предъявляемое к органам, составляющим и утверждающим бюджет. </a:t>
            </a:r>
          </a:p>
        </p:txBody>
      </p:sp>
      <p:sp>
        <p:nvSpPr>
          <p:cNvPr id="26" name="TextBox 25"/>
          <p:cNvSpPr txBox="1"/>
          <p:nvPr/>
        </p:nvSpPr>
        <p:spPr>
          <a:xfrm>
            <a:off x="2036168" y="6092333"/>
            <a:ext cx="2629408" cy="646331"/>
          </a:xfrm>
          <a:prstGeom prst="rect">
            <a:avLst/>
          </a:prstGeom>
          <a:noFill/>
        </p:spPr>
        <p:txBody>
          <a:bodyPr wrap="square" rtlCol="0">
            <a:spAutoFit/>
          </a:bodyPr>
          <a:lstStyle/>
          <a:p>
            <a:r>
              <a:rPr lang="ru-RU" sz="3600" b="1" dirty="0" smtClean="0">
                <a:solidFill>
                  <a:schemeClr val="tx1">
                    <a:lumMod val="10000"/>
                  </a:schemeClr>
                </a:solidFill>
              </a:rPr>
              <a:t>Бюджет</a:t>
            </a:r>
            <a:endParaRPr lang="ru-RU" sz="3600" b="1" dirty="0">
              <a:solidFill>
                <a:schemeClr val="tx1">
                  <a:lumMod val="10000"/>
                </a:schemeClr>
              </a:solidFill>
            </a:endParaRPr>
          </a:p>
        </p:txBody>
      </p:sp>
      <p:sp>
        <p:nvSpPr>
          <p:cNvPr id="33" name="TextBox 32"/>
          <p:cNvSpPr txBox="1"/>
          <p:nvPr/>
        </p:nvSpPr>
        <p:spPr>
          <a:xfrm>
            <a:off x="3245224" y="5400105"/>
            <a:ext cx="1706068" cy="400110"/>
          </a:xfrm>
          <a:prstGeom prst="rect">
            <a:avLst/>
          </a:prstGeom>
          <a:noFill/>
        </p:spPr>
        <p:txBody>
          <a:bodyPr wrap="square" rtlCol="0">
            <a:spAutoFit/>
          </a:bodyPr>
          <a:lstStyle/>
          <a:p>
            <a:r>
              <a:rPr lang="ru-RU" sz="2000" b="1" dirty="0" smtClean="0">
                <a:solidFill>
                  <a:schemeClr val="tx1">
                    <a:lumMod val="10000"/>
                  </a:schemeClr>
                </a:solidFill>
              </a:rPr>
              <a:t>Расходы</a:t>
            </a:r>
            <a:endParaRPr lang="ru-RU" sz="2000" b="1" dirty="0">
              <a:solidFill>
                <a:schemeClr val="tx1">
                  <a:lumMod val="10000"/>
                </a:schemeClr>
              </a:solidFill>
            </a:endParaRPr>
          </a:p>
        </p:txBody>
      </p:sp>
      <p:sp>
        <p:nvSpPr>
          <p:cNvPr id="35" name="TextBox 34"/>
          <p:cNvSpPr txBox="1"/>
          <p:nvPr/>
        </p:nvSpPr>
        <p:spPr>
          <a:xfrm>
            <a:off x="1540976" y="5405975"/>
            <a:ext cx="1706068" cy="400110"/>
          </a:xfrm>
          <a:prstGeom prst="rect">
            <a:avLst/>
          </a:prstGeom>
          <a:noFill/>
        </p:spPr>
        <p:txBody>
          <a:bodyPr wrap="square" rtlCol="0">
            <a:spAutoFit/>
          </a:bodyPr>
          <a:lstStyle/>
          <a:p>
            <a:r>
              <a:rPr lang="ru-RU" sz="2000" b="1" dirty="0" smtClean="0">
                <a:solidFill>
                  <a:schemeClr val="tx1">
                    <a:lumMod val="10000"/>
                  </a:schemeClr>
                </a:solidFill>
              </a:rPr>
              <a:t>Доходы</a:t>
            </a:r>
            <a:endParaRPr lang="ru-RU" sz="2000" b="1" dirty="0">
              <a:solidFill>
                <a:schemeClr val="tx1">
                  <a:lumMod val="10000"/>
                </a:schemeClr>
              </a:solidFill>
            </a:endParaRPr>
          </a:p>
        </p:txBody>
      </p:sp>
      <p:sp>
        <p:nvSpPr>
          <p:cNvPr id="27" name="Скругленный прямоугольник 26"/>
          <p:cNvSpPr/>
          <p:nvPr/>
        </p:nvSpPr>
        <p:spPr bwMode="auto">
          <a:xfrm>
            <a:off x="935596" y="1106262"/>
            <a:ext cx="1944216" cy="52322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rPr>
              <a:t>БЮДЖЕТ</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sz="quarter"/>
          </p:nvPr>
        </p:nvSpPr>
        <p:spPr/>
        <p:txBody>
          <a:bodyPr/>
          <a:lstStyle/>
          <a:p>
            <a:pPr algn="l"/>
            <a:r>
              <a:rPr lang="ru-RU" sz="2400" dirty="0" smtClean="0"/>
              <a:t>Муниципальная программа «Формирование современной городской среды на территории Палехского  городского поселения»</a:t>
            </a:r>
            <a:endParaRPr lang="ru-RU" sz="2400" dirty="0"/>
          </a:p>
        </p:txBody>
      </p:sp>
      <p:sp>
        <p:nvSpPr>
          <p:cNvPr id="3" name="Объект 2"/>
          <p:cNvSpPr>
            <a:spLocks noGrp="1"/>
          </p:cNvSpPr>
          <p:nvPr>
            <p:ph sz="quarter" idx="1"/>
          </p:nvPr>
        </p:nvSpPr>
        <p:spPr/>
        <p:txBody>
          <a:bodyPr>
            <a:normAutofit/>
          </a:bodyPr>
          <a:lstStyle/>
          <a:p>
            <a:r>
              <a:rPr lang="ru-RU" sz="1600" dirty="0" smtClean="0"/>
              <a:t>Объемы расходов программы:</a:t>
            </a:r>
          </a:p>
          <a:p>
            <a:r>
              <a:rPr lang="ru-RU" sz="1600" dirty="0" smtClean="0"/>
              <a:t>2018 год  - 453,0 тыс. руб.</a:t>
            </a:r>
          </a:p>
          <a:p>
            <a:r>
              <a:rPr lang="ru-RU" sz="1600" dirty="0" smtClean="0"/>
              <a:t>2019 год  - 453,0 тыс. руб.</a:t>
            </a:r>
          </a:p>
          <a:p>
            <a:r>
              <a:rPr lang="ru-RU" sz="1600" dirty="0" smtClean="0"/>
              <a:t>2020 год - 453,0 тыс. руб.</a:t>
            </a:r>
            <a:endParaRPr lang="ru-RU" sz="1600" dirty="0"/>
          </a:p>
        </p:txBody>
      </p:sp>
      <p:sp>
        <p:nvSpPr>
          <p:cNvPr id="4" name="Объект 3"/>
          <p:cNvSpPr>
            <a:spLocks noGrp="1"/>
          </p:cNvSpPr>
          <p:nvPr>
            <p:ph sz="quarter" idx="2"/>
          </p:nvPr>
        </p:nvSpPr>
        <p:spPr/>
        <p:txBody>
          <a:bodyPr>
            <a:normAutofit/>
          </a:bodyPr>
          <a:lstStyle/>
          <a:p>
            <a:r>
              <a:rPr lang="ru-RU" sz="1400" dirty="0" smtClean="0"/>
              <a:t>Основные мероприятия программы:</a:t>
            </a:r>
          </a:p>
          <a:p>
            <a:r>
              <a:rPr lang="ru-RU" sz="1400" dirty="0" smtClean="0"/>
              <a:t>Благоустройство дворовых территорий;</a:t>
            </a:r>
          </a:p>
          <a:p>
            <a:r>
              <a:rPr lang="ru-RU" sz="1400" dirty="0" smtClean="0"/>
              <a:t>Благоустройство территорий общего пользования.</a:t>
            </a:r>
            <a:endParaRPr lang="ru-RU" sz="1400" dirty="0"/>
          </a:p>
        </p:txBody>
      </p:sp>
      <p:sp>
        <p:nvSpPr>
          <p:cNvPr id="5" name="Объект 4"/>
          <p:cNvSpPr>
            <a:spLocks noGrp="1"/>
          </p:cNvSpPr>
          <p:nvPr>
            <p:ph sz="quarter" idx="3"/>
          </p:nvPr>
        </p:nvSpPr>
        <p:spPr/>
        <p:txBody>
          <a:bodyPr>
            <a:normAutofit fontScale="85000" lnSpcReduction="10000"/>
          </a:bodyPr>
          <a:lstStyle/>
          <a:p>
            <a:r>
              <a:rPr lang="ru-RU" sz="1600" dirty="0" smtClean="0"/>
              <a:t>Цель программы:</a:t>
            </a:r>
          </a:p>
          <a:p>
            <a:r>
              <a:rPr lang="ru-RU" sz="1600" dirty="0" smtClean="0"/>
              <a:t>Повышение уровня благоустройства дворовых территорий и территорий общего пользования Палехского городского поселения, повышение уровня вовлеченности заинтересованных граждан, организаций в реализацию мероприятий по благоустройству территории городского поселения</a:t>
            </a:r>
            <a:endParaRPr lang="ru-RU" sz="1600" dirty="0"/>
          </a:p>
        </p:txBody>
      </p:sp>
      <p:pic>
        <p:nvPicPr>
          <p:cNvPr id="11266" name="Picture 2" descr="C:\Users\user\Downloads\5b656e7a243559908a34d1b80130fc7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573016"/>
            <a:ext cx="3683197"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3392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32656"/>
            <a:ext cx="8496944" cy="707886"/>
          </a:xfrm>
          <a:prstGeom prst="rect">
            <a:avLst/>
          </a:prstGeom>
          <a:effectLst/>
        </p:spPr>
        <p:txBody>
          <a:bodyPr vert="horz" lIns="91440" tIns="45720" rIns="91440" bIns="45720" rtlCol="0" anchor="t" anchorCtr="0">
            <a:noAutofit/>
          </a:bodyPr>
          <a:lstStyle>
            <a:lvl1pPr marL="0" indent="0" defTabSz="914400" eaLnBrk="1" latinLnBrk="0" hangingPunct="1">
              <a:buClr>
                <a:schemeClr val="accent6">
                  <a:lumMod val="75000"/>
                </a:schemeClr>
              </a:buClr>
              <a:buSzPct val="128000"/>
              <a:buFont typeface="Georgia" pitchFamily="18" charset="0"/>
              <a:buNone/>
              <a:defRPr sz="2000" b="1" i="0">
                <a:gradFill>
                  <a:gsLst>
                    <a:gs pos="0">
                      <a:schemeClr val="tx1"/>
                    </a:gs>
                    <a:gs pos="40000">
                      <a:schemeClr val="tx1">
                        <a:lumMod val="75000"/>
                        <a:lumOff val="25000"/>
                      </a:schemeClr>
                    </a:gs>
                    <a:gs pos="100000">
                      <a:schemeClr val="tx2">
                        <a:alpha val="65000"/>
                      </a:schemeClr>
                    </a:gs>
                  </a:gsLst>
                  <a:lin ang="5400000" scaled="0"/>
                </a:gradFill>
                <a:effectLs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ru-RU" dirty="0"/>
              <a:t>Сведения об объеме муниципального долга и </a:t>
            </a:r>
            <a:r>
              <a:rPr lang="ru-RU" dirty="0" smtClean="0"/>
              <a:t>дефиците </a:t>
            </a:r>
            <a:r>
              <a:rPr lang="ru-RU" dirty="0"/>
              <a:t>бюджета Палехского </a:t>
            </a:r>
            <a:r>
              <a:rPr lang="ru-RU" dirty="0" smtClean="0"/>
              <a:t>городского поселения на 2018-2020 годах</a:t>
            </a:r>
            <a:endParaRPr lang="ru-RU" dirty="0"/>
          </a:p>
        </p:txBody>
      </p:sp>
      <p:sp>
        <p:nvSpPr>
          <p:cNvPr id="5" name="TextBox 4"/>
          <p:cNvSpPr txBox="1"/>
          <p:nvPr/>
        </p:nvSpPr>
        <p:spPr>
          <a:xfrm>
            <a:off x="539552" y="1556792"/>
            <a:ext cx="8280920" cy="1200329"/>
          </a:xfrm>
          <a:prstGeom prst="rect">
            <a:avLst/>
          </a:prstGeom>
          <a:noFill/>
        </p:spPr>
        <p:txBody>
          <a:bodyPr wrap="square" rtlCol="0">
            <a:spAutoFit/>
          </a:bodyPr>
          <a:lstStyle/>
          <a:p>
            <a:r>
              <a:rPr lang="ru-RU" sz="1800" dirty="0" smtClean="0"/>
              <a:t>Бюджет Палехского городского поселения </a:t>
            </a:r>
            <a:r>
              <a:rPr lang="ru-RU" sz="1800" dirty="0" smtClean="0"/>
              <a:t>принят </a:t>
            </a:r>
            <a:r>
              <a:rPr lang="ru-RU" sz="1800" dirty="0" smtClean="0"/>
              <a:t>бездефицитным. </a:t>
            </a:r>
          </a:p>
          <a:p>
            <a:endParaRPr lang="ru-RU" sz="1800" dirty="0" smtClean="0"/>
          </a:p>
          <a:p>
            <a:r>
              <a:rPr lang="ru-RU" sz="1800" dirty="0" smtClean="0"/>
              <a:t>Предоставление гарантий из бюджета Палехского городского поселения не планируется</a:t>
            </a:r>
            <a:r>
              <a:rPr lang="ru-RU" sz="1600" dirty="0" smtClean="0"/>
              <a:t>.</a:t>
            </a:r>
            <a:endParaRPr lang="ru-RU" sz="1600" dirty="0"/>
          </a:p>
        </p:txBody>
      </p:sp>
    </p:spTree>
    <p:extLst>
      <p:ext uri="{BB962C8B-B14F-4D97-AF65-F5344CB8AC3E}">
        <p14:creationId xmlns:p14="http://schemas.microsoft.com/office/powerpoint/2010/main" val="30865442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77057"/>
            <a:ext cx="4104456" cy="461665"/>
          </a:xfrm>
          <a:prstGeom prst="rect">
            <a:avLst/>
          </a:prstGeom>
          <a:noFill/>
        </p:spPr>
        <p:txBody>
          <a:bodyPr wrap="square" rtlCol="0">
            <a:spAutoFit/>
          </a:bodyPr>
          <a:lstStyle/>
          <a:p>
            <a:r>
              <a:rPr lang="ru-RU" sz="2400" b="1"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Глоссарий</a:t>
            </a:r>
          </a:p>
        </p:txBody>
      </p:sp>
      <p:sp>
        <p:nvSpPr>
          <p:cNvPr id="5" name="Блок-схема: альтернативный процесс 4"/>
          <p:cNvSpPr/>
          <p:nvPr/>
        </p:nvSpPr>
        <p:spPr>
          <a:xfrm>
            <a:off x="499200" y="889484"/>
            <a:ext cx="2232248" cy="504056"/>
          </a:xfrm>
          <a:prstGeom prst="flowChartAlternateProcess">
            <a:avLst/>
          </a:prstGeom>
          <a:effectLst>
            <a:outerShdw blurRad="40000" dist="20000" dir="5400000" rotWithShape="0">
              <a:srgbClr val="000000">
                <a:alpha val="38000"/>
              </a:srgbClr>
            </a:outerShdw>
            <a:reflection blurRad="6350" stA="50000" endA="300" endPos="90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r>
              <a:rPr lang="ru-RU" sz="2400" b="1"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Бюджет</a:t>
            </a:r>
          </a:p>
        </p:txBody>
      </p:sp>
      <p:sp>
        <p:nvSpPr>
          <p:cNvPr id="6" name="Блок-схема: альтернативный процесс 5"/>
          <p:cNvSpPr/>
          <p:nvPr/>
        </p:nvSpPr>
        <p:spPr>
          <a:xfrm>
            <a:off x="3419872" y="889484"/>
            <a:ext cx="2232248" cy="504056"/>
          </a:xfrm>
          <a:prstGeom prst="flowChartAlternateProcess">
            <a:avLst/>
          </a:prstGeom>
          <a:effectLst>
            <a:outerShdw blurRad="40000" dist="20000" dir="5400000" rotWithShape="0">
              <a:srgbClr val="000000">
                <a:alpha val="38000"/>
              </a:srgbClr>
            </a:outerShdw>
            <a:reflection blurRad="6350" stA="50000" endA="300" endPos="55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r>
              <a:rPr lang="ru-RU" sz="2000" b="1"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Доходы бюджета</a:t>
            </a:r>
          </a:p>
        </p:txBody>
      </p:sp>
      <p:sp>
        <p:nvSpPr>
          <p:cNvPr id="7" name="Блок-схема: альтернативный процесс 6"/>
          <p:cNvSpPr/>
          <p:nvPr/>
        </p:nvSpPr>
        <p:spPr>
          <a:xfrm>
            <a:off x="6300192" y="889484"/>
            <a:ext cx="2232248" cy="504056"/>
          </a:xfrm>
          <a:prstGeom prst="flowChartAlternateProcess">
            <a:avLst/>
          </a:prstGeom>
          <a:effectLst>
            <a:outerShdw blurRad="40000" dist="20000" dir="5400000" rotWithShape="0">
              <a:srgbClr val="000000">
                <a:alpha val="38000"/>
              </a:srgbClr>
            </a:outerShdw>
            <a:reflection blurRad="6350" stA="50000" endA="300" endPos="90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r>
              <a:rPr lang="ru-RU" sz="2000" b="1"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Расходы бюджета</a:t>
            </a:r>
          </a:p>
        </p:txBody>
      </p:sp>
      <p:sp>
        <p:nvSpPr>
          <p:cNvPr id="8" name="Блок-схема: альтернативный процесс 7"/>
          <p:cNvSpPr/>
          <p:nvPr/>
        </p:nvSpPr>
        <p:spPr>
          <a:xfrm>
            <a:off x="467544" y="1484784"/>
            <a:ext cx="2232248" cy="216024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000" dirty="0" smtClean="0"/>
              <a:t>Форма </a:t>
            </a:r>
            <a:r>
              <a:rPr lang="ru-RU" sz="1000" dirty="0"/>
              <a:t>образования и расходования денежных средств, предназначенных для финансового обеспечения задач и функций государства и местного самоуправления. Представляет собой главный финансовый документ страны (региона, муниципалитета, поселения), утверждаемый органом законодательной власти соответствующего уровня управления</a:t>
            </a:r>
            <a:r>
              <a:rPr lang="ru-RU" dirty="0"/>
              <a:t>.</a:t>
            </a:r>
          </a:p>
        </p:txBody>
      </p:sp>
      <p:sp>
        <p:nvSpPr>
          <p:cNvPr id="9" name="Блок-схема: альтернативный процесс 8"/>
          <p:cNvSpPr/>
          <p:nvPr/>
        </p:nvSpPr>
        <p:spPr>
          <a:xfrm>
            <a:off x="3408420" y="1484784"/>
            <a:ext cx="2232248" cy="216024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200" dirty="0" smtClean="0"/>
              <a:t>Денежные </a:t>
            </a:r>
            <a:r>
              <a:rPr lang="ru-RU" sz="1200" dirty="0"/>
              <a:t>средства поступающие в бюджет (налоги юридических и физических лиц, штрафы, административные платежи и сборы) за исключением средств, являющихся источниками финансирования дефицита бюджета.</a:t>
            </a:r>
          </a:p>
        </p:txBody>
      </p:sp>
      <p:sp>
        <p:nvSpPr>
          <p:cNvPr id="10" name="Блок-схема: альтернативный процесс 9"/>
          <p:cNvSpPr/>
          <p:nvPr/>
        </p:nvSpPr>
        <p:spPr>
          <a:xfrm>
            <a:off x="6300192" y="1484784"/>
            <a:ext cx="2232248" cy="216024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000" dirty="0" smtClean="0"/>
              <a:t>Денежные </a:t>
            </a:r>
            <a:r>
              <a:rPr lang="ru-RU" sz="1000" dirty="0"/>
              <a:t>средства выплачиваемые из бюджета, которые направляются на финансовое обеспечение задач и функций государственной власти (социальные выплаты населению, содержание муниципальных учреждений, капитальное строительство и другие) за исключением средств, являющихся источниками финансирования дефицита бюджета.</a:t>
            </a:r>
          </a:p>
        </p:txBody>
      </p:sp>
      <p:sp>
        <p:nvSpPr>
          <p:cNvPr id="11" name="Блок-схема: альтернативный процесс 10"/>
          <p:cNvSpPr/>
          <p:nvPr/>
        </p:nvSpPr>
        <p:spPr>
          <a:xfrm>
            <a:off x="451064" y="3861192"/>
            <a:ext cx="2232248" cy="504056"/>
          </a:xfrm>
          <a:prstGeom prst="flowChartAlternateProcess">
            <a:avLst/>
          </a:prstGeom>
          <a:effectLst>
            <a:outerShdw blurRad="40000" dist="20000" dir="5400000" rotWithShape="0">
              <a:srgbClr val="000000">
                <a:alpha val="38000"/>
              </a:srgbClr>
            </a:outerShdw>
            <a:reflection blurRad="6350" stA="50000" endA="300" endPos="55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r>
              <a:rPr lang="ru-RU" b="1"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Межбюджетные</a:t>
            </a:r>
            <a:r>
              <a:rPr lang="ru-RU" dirty="0"/>
              <a:t> </a:t>
            </a:r>
            <a:r>
              <a:rPr lang="ru-RU" b="1"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трансферты</a:t>
            </a:r>
          </a:p>
        </p:txBody>
      </p:sp>
      <p:sp>
        <p:nvSpPr>
          <p:cNvPr id="12" name="Блок-схема: альтернативный процесс 11"/>
          <p:cNvSpPr/>
          <p:nvPr/>
        </p:nvSpPr>
        <p:spPr>
          <a:xfrm>
            <a:off x="3419872" y="3861192"/>
            <a:ext cx="2232248" cy="504056"/>
          </a:xfrm>
          <a:prstGeom prst="flowChartAlternateProcess">
            <a:avLst/>
          </a:prstGeom>
          <a:effectLst>
            <a:outerShdw blurRad="40000" dist="20000" dir="5400000" rotWithShape="0">
              <a:srgbClr val="000000">
                <a:alpha val="38000"/>
              </a:srgbClr>
            </a:outerShdw>
            <a:reflection blurRad="6350" stA="50000" endA="300" endPos="55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r>
              <a:rPr lang="ru-RU" sz="2000" b="1"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Субсидии</a:t>
            </a:r>
          </a:p>
        </p:txBody>
      </p:sp>
      <p:sp>
        <p:nvSpPr>
          <p:cNvPr id="13" name="Блок-схема: альтернативный процесс 12"/>
          <p:cNvSpPr/>
          <p:nvPr/>
        </p:nvSpPr>
        <p:spPr>
          <a:xfrm>
            <a:off x="6300192" y="3861048"/>
            <a:ext cx="2232248" cy="504056"/>
          </a:xfrm>
          <a:prstGeom prst="flowChartAlternateProcess">
            <a:avLst/>
          </a:prstGeom>
          <a:effectLst>
            <a:outerShdw blurRad="40000" dist="20000" dir="5400000" rotWithShape="0">
              <a:srgbClr val="000000">
                <a:alpha val="38000"/>
              </a:srgbClr>
            </a:outerShdw>
            <a:reflection blurRad="6350" stA="50000" endA="300" endPos="55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r>
              <a:rPr lang="ru-RU" sz="2000" b="1"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Субвенции</a:t>
            </a:r>
          </a:p>
        </p:txBody>
      </p:sp>
      <p:sp>
        <p:nvSpPr>
          <p:cNvPr id="14" name="Блок-схема: альтернативный процесс 13"/>
          <p:cNvSpPr/>
          <p:nvPr/>
        </p:nvSpPr>
        <p:spPr>
          <a:xfrm>
            <a:off x="451064" y="4437112"/>
            <a:ext cx="2232248" cy="216024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t>Межбюджетные </a:t>
            </a:r>
            <a:r>
              <a:rPr lang="ru-RU" dirty="0"/>
              <a:t>трансферты —средства, предоставляемые одним бюджетом бюджетной системы РФ другому бюджету бюджетной системы РФ</a:t>
            </a:r>
          </a:p>
        </p:txBody>
      </p:sp>
      <p:sp>
        <p:nvSpPr>
          <p:cNvPr id="15" name="Блок-схема: альтернативный процесс 14"/>
          <p:cNvSpPr/>
          <p:nvPr/>
        </p:nvSpPr>
        <p:spPr>
          <a:xfrm>
            <a:off x="3419872" y="4437112"/>
            <a:ext cx="2232248" cy="216024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t>Межбюджетные </a:t>
            </a:r>
            <a:r>
              <a:rPr lang="ru-RU" dirty="0"/>
              <a:t>трансферты, предоставляемые на безвозмездной и безвозвратной основе в </a:t>
            </a:r>
            <a:r>
              <a:rPr lang="ru-RU" dirty="0" smtClean="0"/>
              <a:t>целях</a:t>
            </a:r>
            <a:r>
              <a:rPr lang="en-US" dirty="0" smtClean="0"/>
              <a:t> </a:t>
            </a:r>
            <a:r>
              <a:rPr lang="ru-RU" dirty="0" err="1" smtClean="0"/>
              <a:t>софинансирования</a:t>
            </a:r>
            <a:r>
              <a:rPr lang="ru-RU" dirty="0" smtClean="0"/>
              <a:t> </a:t>
            </a:r>
            <a:r>
              <a:rPr lang="ru-RU" dirty="0"/>
              <a:t>расходов на решение вопросов местного значения.</a:t>
            </a:r>
          </a:p>
        </p:txBody>
      </p:sp>
      <p:sp>
        <p:nvSpPr>
          <p:cNvPr id="16" name="Блок-схема: альтернативный процесс 15"/>
          <p:cNvSpPr/>
          <p:nvPr/>
        </p:nvSpPr>
        <p:spPr>
          <a:xfrm>
            <a:off x="6303144" y="4470896"/>
            <a:ext cx="2232248" cy="216024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200" dirty="0" smtClean="0"/>
              <a:t>Межбюджетные </a:t>
            </a:r>
            <a:r>
              <a:rPr lang="ru-RU" sz="1200" dirty="0"/>
              <a:t>трансферты, предоставляемые на безвозмездной и безвозвратной основе в целях обеспечения исполнения отдельных государственных полномочий, переданных органам местного самоуправления.</a:t>
            </a:r>
          </a:p>
        </p:txBody>
      </p:sp>
    </p:spTree>
    <p:extLst>
      <p:ext uri="{BB962C8B-B14F-4D97-AF65-F5344CB8AC3E}">
        <p14:creationId xmlns:p14="http://schemas.microsoft.com/office/powerpoint/2010/main" val="36821706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альтернативный процесс 4"/>
          <p:cNvSpPr/>
          <p:nvPr/>
        </p:nvSpPr>
        <p:spPr>
          <a:xfrm>
            <a:off x="499200" y="260648"/>
            <a:ext cx="2232248" cy="504056"/>
          </a:xfrm>
          <a:prstGeom prst="flowChartAlternateProcess">
            <a:avLst/>
          </a:prstGeom>
          <a:effectLst>
            <a:outerShdw blurRad="40000" dist="20000" dir="5400000" rotWithShape="0">
              <a:srgbClr val="000000">
                <a:alpha val="38000"/>
              </a:srgbClr>
            </a:outerShdw>
            <a:reflection blurRad="6350" stA="50000" endA="300" endPos="90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r>
              <a:rPr lang="ru-RU" b="1"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Публично нормативные обязательства</a:t>
            </a:r>
          </a:p>
        </p:txBody>
      </p:sp>
      <p:sp>
        <p:nvSpPr>
          <p:cNvPr id="6" name="Блок-схема: альтернативный процесс 5"/>
          <p:cNvSpPr/>
          <p:nvPr/>
        </p:nvSpPr>
        <p:spPr>
          <a:xfrm>
            <a:off x="3419872" y="260648"/>
            <a:ext cx="2232248" cy="504056"/>
          </a:xfrm>
          <a:prstGeom prst="flowChartAlternateProcess">
            <a:avLst/>
          </a:prstGeom>
          <a:effectLst>
            <a:outerShdw blurRad="40000" dist="20000" dir="5400000" rotWithShape="0">
              <a:srgbClr val="000000">
                <a:alpha val="38000"/>
              </a:srgbClr>
            </a:outerShdw>
            <a:reflection blurRad="6350" stA="50000" endA="300" endPos="55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r>
              <a:rPr lang="ru-RU" sz="1800" b="1"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Дефицит</a:t>
            </a:r>
            <a:r>
              <a:rPr lang="ru-RU" sz="1800" dirty="0"/>
              <a:t> </a:t>
            </a:r>
            <a:r>
              <a:rPr lang="ru-RU" sz="1800" b="1"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бюджета</a:t>
            </a:r>
          </a:p>
        </p:txBody>
      </p:sp>
      <p:sp>
        <p:nvSpPr>
          <p:cNvPr id="7" name="Блок-схема: альтернативный процесс 6"/>
          <p:cNvSpPr/>
          <p:nvPr/>
        </p:nvSpPr>
        <p:spPr>
          <a:xfrm>
            <a:off x="6228184" y="4365104"/>
            <a:ext cx="2232248" cy="576064"/>
          </a:xfrm>
          <a:prstGeom prst="flowChartAlternateProcess">
            <a:avLst/>
          </a:prstGeom>
          <a:effectLst>
            <a:outerShdw blurRad="40000" dist="20000" dir="5400000" rotWithShape="0">
              <a:srgbClr val="000000">
                <a:alpha val="38000"/>
              </a:srgbClr>
            </a:outerShdw>
            <a:reflection blurRad="6350" stA="50000" endA="300" endPos="90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r>
              <a:rPr lang="ru-RU" sz="1600" b="1" dirty="0" smtClean="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Плановый год</a:t>
            </a:r>
            <a:endParaRPr lang="ru-RU" sz="1600" b="1"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endParaRPr>
          </a:p>
        </p:txBody>
      </p:sp>
      <p:sp>
        <p:nvSpPr>
          <p:cNvPr id="8" name="Блок-схема: альтернативный процесс 7"/>
          <p:cNvSpPr/>
          <p:nvPr/>
        </p:nvSpPr>
        <p:spPr>
          <a:xfrm>
            <a:off x="467544" y="855948"/>
            <a:ext cx="2232248" cy="216024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200" dirty="0"/>
              <a:t>П</a:t>
            </a:r>
            <a:r>
              <a:rPr lang="ru-RU" sz="1200" dirty="0" smtClean="0"/>
              <a:t>убличные </a:t>
            </a:r>
            <a:r>
              <a:rPr lang="ru-RU" sz="1200" dirty="0"/>
              <a:t>обязательства перед физическим лицом, подлежащие исполнению в денежной форме в установленном законом, иным нормативным правовым актом размере или имеющие установленный порядок его индексации</a:t>
            </a:r>
          </a:p>
        </p:txBody>
      </p:sp>
      <p:sp>
        <p:nvSpPr>
          <p:cNvPr id="9" name="Блок-схема: альтернативный процесс 8"/>
          <p:cNvSpPr/>
          <p:nvPr/>
        </p:nvSpPr>
        <p:spPr>
          <a:xfrm>
            <a:off x="3408420" y="783940"/>
            <a:ext cx="2232248" cy="576064"/>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t>Превышение </a:t>
            </a:r>
            <a:r>
              <a:rPr lang="ru-RU" dirty="0"/>
              <a:t>расходов бюджета над доходами</a:t>
            </a:r>
            <a:r>
              <a:rPr lang="ru-RU" dirty="0" smtClean="0"/>
              <a:t>.</a:t>
            </a:r>
            <a:endParaRPr lang="ru-RU" dirty="0"/>
          </a:p>
        </p:txBody>
      </p:sp>
      <p:sp>
        <p:nvSpPr>
          <p:cNvPr id="10" name="Блок-схема: альтернативный процесс 9"/>
          <p:cNvSpPr/>
          <p:nvPr/>
        </p:nvSpPr>
        <p:spPr>
          <a:xfrm>
            <a:off x="6228184" y="5032412"/>
            <a:ext cx="2232248" cy="1636948"/>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t>два </a:t>
            </a:r>
            <a:r>
              <a:rPr lang="ru-RU" dirty="0"/>
              <a:t>финансовых года, следующие за очередным финансовым годом</a:t>
            </a:r>
            <a:r>
              <a:rPr lang="ru-RU" dirty="0" smtClean="0"/>
              <a:t>.</a:t>
            </a:r>
            <a:endParaRPr lang="ru-RU" dirty="0"/>
          </a:p>
        </p:txBody>
      </p:sp>
      <p:sp>
        <p:nvSpPr>
          <p:cNvPr id="11" name="Блок-схема: альтернативный процесс 10"/>
          <p:cNvSpPr/>
          <p:nvPr/>
        </p:nvSpPr>
        <p:spPr>
          <a:xfrm>
            <a:off x="451064" y="4375135"/>
            <a:ext cx="2232248" cy="576064"/>
          </a:xfrm>
          <a:prstGeom prst="flowChartAlternateProcess">
            <a:avLst/>
          </a:prstGeom>
          <a:effectLst>
            <a:outerShdw blurRad="40000" dist="20000" dir="5400000" rotWithShape="0">
              <a:srgbClr val="000000">
                <a:alpha val="38000"/>
              </a:srgbClr>
            </a:outerShdw>
            <a:reflection blurRad="6350" stA="50000" endA="300" endPos="55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r>
              <a:rPr lang="ru-RU" sz="1600" b="1"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Текущий финансовый год</a:t>
            </a:r>
          </a:p>
        </p:txBody>
      </p:sp>
      <p:sp>
        <p:nvSpPr>
          <p:cNvPr id="12" name="Блок-схема: альтернативный процесс 11"/>
          <p:cNvSpPr/>
          <p:nvPr/>
        </p:nvSpPr>
        <p:spPr>
          <a:xfrm>
            <a:off x="6331915" y="261765"/>
            <a:ext cx="2232248" cy="504056"/>
          </a:xfrm>
          <a:prstGeom prst="flowChartAlternateProcess">
            <a:avLst/>
          </a:prstGeom>
          <a:effectLst>
            <a:outerShdw blurRad="40000" dist="20000" dir="5400000" rotWithShape="0">
              <a:srgbClr val="000000">
                <a:alpha val="38000"/>
              </a:srgbClr>
            </a:outerShdw>
            <a:reflection blurRad="6350" stA="50000" endA="300" endPos="55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r>
              <a:rPr lang="ru-RU" sz="1600" b="1"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Сбалансированность бюджета</a:t>
            </a:r>
          </a:p>
        </p:txBody>
      </p:sp>
      <p:sp>
        <p:nvSpPr>
          <p:cNvPr id="13" name="Блок-схема: альтернативный процесс 12"/>
          <p:cNvSpPr/>
          <p:nvPr/>
        </p:nvSpPr>
        <p:spPr>
          <a:xfrm>
            <a:off x="3419872" y="1576028"/>
            <a:ext cx="2232248" cy="504056"/>
          </a:xfrm>
          <a:prstGeom prst="flowChartAlternateProcess">
            <a:avLst/>
          </a:prstGeom>
          <a:effectLst>
            <a:outerShdw blurRad="40000" dist="20000" dir="5400000" rotWithShape="0">
              <a:srgbClr val="000000">
                <a:alpha val="38000"/>
              </a:srgbClr>
            </a:outerShdw>
            <a:reflection blurRad="6350" stA="50000" endA="300" endPos="55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r>
              <a:rPr lang="ru-RU" sz="1600" b="1" dirty="0" smtClean="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Профицит бюджета</a:t>
            </a:r>
            <a:endParaRPr lang="ru-RU" sz="1600" b="1"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endParaRPr>
          </a:p>
        </p:txBody>
      </p:sp>
      <p:sp>
        <p:nvSpPr>
          <p:cNvPr id="14" name="Блок-схема: альтернативный процесс 13"/>
          <p:cNvSpPr/>
          <p:nvPr/>
        </p:nvSpPr>
        <p:spPr>
          <a:xfrm>
            <a:off x="451064" y="5023063"/>
            <a:ext cx="2232248" cy="1636948"/>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200" dirty="0" smtClean="0"/>
              <a:t>Год</a:t>
            </a:r>
            <a:r>
              <a:rPr lang="ru-RU" sz="1200" dirty="0"/>
              <a:t>,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a:t>
            </a:r>
          </a:p>
        </p:txBody>
      </p:sp>
      <p:sp>
        <p:nvSpPr>
          <p:cNvPr id="15" name="Блок-схема: альтернативный процесс 14"/>
          <p:cNvSpPr/>
          <p:nvPr/>
        </p:nvSpPr>
        <p:spPr>
          <a:xfrm>
            <a:off x="6331915" y="837685"/>
            <a:ext cx="2232248" cy="216024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t>Сбалансированность бюджета</a:t>
            </a:r>
          </a:p>
          <a:p>
            <a:r>
              <a:rPr lang="ru-RU" dirty="0" smtClean="0"/>
              <a:t>по доходам и расходам - основополагающие требование, предъявляемое к органам, составляющим и утверждающим бюджет</a:t>
            </a:r>
            <a:endParaRPr lang="ru-RU" dirty="0"/>
          </a:p>
        </p:txBody>
      </p:sp>
      <p:sp>
        <p:nvSpPr>
          <p:cNvPr id="16" name="Блок-схема: альтернативный процесс 15"/>
          <p:cNvSpPr/>
          <p:nvPr/>
        </p:nvSpPr>
        <p:spPr>
          <a:xfrm>
            <a:off x="3408420" y="2113868"/>
            <a:ext cx="2232248" cy="758304"/>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t>превышение </a:t>
            </a:r>
            <a:r>
              <a:rPr lang="ru-RU" dirty="0"/>
              <a:t>доходов бюджета над расходами</a:t>
            </a:r>
          </a:p>
        </p:txBody>
      </p:sp>
      <p:sp>
        <p:nvSpPr>
          <p:cNvPr id="17" name="Блок-схема: альтернативный процесс 16"/>
          <p:cNvSpPr/>
          <p:nvPr/>
        </p:nvSpPr>
        <p:spPr>
          <a:xfrm>
            <a:off x="3419872" y="2996952"/>
            <a:ext cx="2232248" cy="504056"/>
          </a:xfrm>
          <a:prstGeom prst="flowChartAlternateProcess">
            <a:avLst/>
          </a:prstGeom>
          <a:effectLst>
            <a:outerShdw blurRad="40000" dist="20000" dir="5400000" rotWithShape="0">
              <a:srgbClr val="000000">
                <a:alpha val="38000"/>
              </a:srgbClr>
            </a:outerShdw>
            <a:reflection blurRad="6350" stA="50000" endA="300" endPos="90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r>
              <a:rPr lang="ru-RU" sz="1600" b="1"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Бюджетные</a:t>
            </a:r>
          </a:p>
          <a:p>
            <a:r>
              <a:rPr lang="ru-RU" sz="1600" b="1"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ассигнования</a:t>
            </a:r>
          </a:p>
        </p:txBody>
      </p:sp>
      <p:sp>
        <p:nvSpPr>
          <p:cNvPr id="18" name="Блок-схема: альтернативный процесс 17"/>
          <p:cNvSpPr/>
          <p:nvPr/>
        </p:nvSpPr>
        <p:spPr>
          <a:xfrm>
            <a:off x="499199" y="3520244"/>
            <a:ext cx="8064963" cy="484820"/>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t>Предельные </a:t>
            </a:r>
            <a:r>
              <a:rPr lang="ru-RU" dirty="0"/>
              <a:t>объемы денежных средств, предусмотренных в соответствующем финансовом году для исполнения бюджетных обязательств</a:t>
            </a:r>
          </a:p>
        </p:txBody>
      </p:sp>
      <p:sp>
        <p:nvSpPr>
          <p:cNvPr id="19" name="Блок-схема: альтернативный процесс 18"/>
          <p:cNvSpPr/>
          <p:nvPr/>
        </p:nvSpPr>
        <p:spPr>
          <a:xfrm>
            <a:off x="3275856" y="4324715"/>
            <a:ext cx="2232248" cy="576064"/>
          </a:xfrm>
          <a:prstGeom prst="flowChartAlternateProcess">
            <a:avLst/>
          </a:prstGeom>
          <a:effectLst>
            <a:outerShdw blurRad="40000" dist="20000" dir="5400000" rotWithShape="0">
              <a:srgbClr val="000000">
                <a:alpha val="38000"/>
              </a:srgbClr>
            </a:outerShdw>
            <a:reflection blurRad="6350" stA="50000" endA="300" endPos="90000" dir="5400000" sy="-100000" algn="bl" rotWithShape="0"/>
          </a:effectLst>
        </p:spPr>
        <p:style>
          <a:lnRef idx="1">
            <a:schemeClr val="accent1"/>
          </a:lnRef>
          <a:fillRef idx="2">
            <a:schemeClr val="accent1"/>
          </a:fillRef>
          <a:effectRef idx="1">
            <a:schemeClr val="accent1"/>
          </a:effectRef>
          <a:fontRef idx="minor">
            <a:schemeClr val="dk1"/>
          </a:fontRef>
        </p:style>
        <p:txBody>
          <a:bodyPr rtlCol="0" anchor="ctr"/>
          <a:lstStyle/>
          <a:p>
            <a:r>
              <a:rPr lang="ru-RU" sz="1600" b="1" dirty="0" smtClean="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rPr>
              <a:t>Очередной год</a:t>
            </a:r>
            <a:endParaRPr lang="ru-RU" sz="1600" b="1" dirty="0">
              <a:gradFill>
                <a:gsLst>
                  <a:gs pos="0">
                    <a:schemeClr val="tx1"/>
                  </a:gs>
                  <a:gs pos="40000">
                    <a:schemeClr val="tx1">
                      <a:lumMod val="75000"/>
                      <a:lumOff val="25000"/>
                    </a:schemeClr>
                  </a:gs>
                  <a:gs pos="100000">
                    <a:schemeClr val="tx2">
                      <a:alpha val="65000"/>
                    </a:schemeClr>
                  </a:gs>
                </a:gsLst>
                <a:lin ang="5400000" scaled="0"/>
              </a:gradFill>
              <a:latin typeface="+mj-lt"/>
              <a:ea typeface="+mj-ea"/>
              <a:cs typeface="+mj-cs"/>
            </a:endParaRPr>
          </a:p>
        </p:txBody>
      </p:sp>
      <p:sp>
        <p:nvSpPr>
          <p:cNvPr id="20" name="Блок-схема: альтернативный процесс 19"/>
          <p:cNvSpPr/>
          <p:nvPr/>
        </p:nvSpPr>
        <p:spPr>
          <a:xfrm>
            <a:off x="3275856" y="4992023"/>
            <a:ext cx="2232248" cy="1636948"/>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dirty="0"/>
              <a:t>год, следующий за текущим финансовым годом</a:t>
            </a:r>
          </a:p>
        </p:txBody>
      </p:sp>
    </p:spTree>
    <p:extLst>
      <p:ext uri="{BB962C8B-B14F-4D97-AF65-F5344CB8AC3E}">
        <p14:creationId xmlns:p14="http://schemas.microsoft.com/office/powerpoint/2010/main" val="123533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5536" y="908720"/>
            <a:ext cx="8425780" cy="4178067"/>
          </a:xfrm>
        </p:spPr>
        <p:txBody>
          <a:bodyPr wrap="square">
            <a:spAutoFit/>
          </a:bodyPr>
          <a:lstStyle/>
          <a:p>
            <a:pPr marL="101600" lvl="4" indent="0" algn="ctr">
              <a:buNone/>
            </a:pPr>
            <a:r>
              <a:rPr lang="ru-RU" sz="2000" dirty="0" smtClean="0"/>
              <a:t>Материал подготовлен </a:t>
            </a:r>
          </a:p>
          <a:p>
            <a:pPr marL="101600" lvl="4" indent="0">
              <a:buNone/>
            </a:pPr>
            <a:r>
              <a:rPr lang="ru-RU" sz="2000" dirty="0" smtClean="0"/>
              <a:t>финансовым отделом администрации Палехского муниципального района</a:t>
            </a:r>
          </a:p>
          <a:p>
            <a:pPr marL="101600" lvl="4" indent="0">
              <a:buNone/>
            </a:pPr>
            <a:r>
              <a:rPr lang="ru-RU" sz="2000" b="1" dirty="0" smtClean="0"/>
              <a:t>Контактная информация:</a:t>
            </a:r>
          </a:p>
          <a:p>
            <a:pPr marL="101600" lvl="4" indent="0">
              <a:buNone/>
            </a:pPr>
            <a:r>
              <a:rPr lang="ru-RU" sz="2000" b="1" dirty="0" smtClean="0"/>
              <a:t> п. Палех , ул. Ленина, д.1 Тел. (43934</a:t>
            </a:r>
            <a:r>
              <a:rPr lang="ru-RU" sz="2000" b="1" smtClean="0"/>
              <a:t>) 2-11-51</a:t>
            </a:r>
            <a:endParaRPr lang="ru-RU" sz="2000" b="1" dirty="0" smtClean="0"/>
          </a:p>
          <a:p>
            <a:pPr marL="101600" lvl="4" indent="0">
              <a:buNone/>
            </a:pPr>
            <a:r>
              <a:rPr lang="ru-RU" sz="2000" b="1" dirty="0" smtClean="0"/>
              <a:t>Официальный сайт :</a:t>
            </a:r>
            <a:r>
              <a:rPr lang="en-US" sz="2000" b="1" dirty="0"/>
              <a:t> http://</a:t>
            </a:r>
            <a:r>
              <a:rPr lang="ru-RU" sz="2000" b="1" dirty="0" smtClean="0"/>
              <a:t>палехский-</a:t>
            </a:r>
            <a:r>
              <a:rPr lang="ru-RU" sz="2000" b="1" dirty="0" err="1" smtClean="0"/>
              <a:t>район.рф</a:t>
            </a:r>
            <a:endParaRPr lang="ru-RU" sz="2000" b="1" dirty="0" smtClean="0"/>
          </a:p>
          <a:p>
            <a:pPr marL="101600" lvl="4" indent="0">
              <a:buNone/>
            </a:pPr>
            <a:r>
              <a:rPr lang="ru-RU" sz="2000" dirty="0" smtClean="0"/>
              <a:t>СПАСИБО ЗА УЧАСТИЕ! </a:t>
            </a:r>
          </a:p>
          <a:p>
            <a:pPr marL="101600" lvl="4" indent="0">
              <a:buNone/>
            </a:pPr>
            <a:r>
              <a:rPr lang="ru-RU" sz="2000" dirty="0" smtClean="0"/>
              <a:t>Ваши предложения по материалу «Бюджет для граждан» вы можете направлять на адрес электронной почты</a:t>
            </a:r>
            <a:r>
              <a:rPr lang="en-US" sz="2000" dirty="0" smtClean="0"/>
              <a:t> </a:t>
            </a:r>
            <a:r>
              <a:rPr lang="en-US" sz="2000" b="1" dirty="0" smtClean="0"/>
              <a:t>paleh13@gov37.ivanovo.ru</a:t>
            </a:r>
            <a:r>
              <a:rPr lang="ru-RU" sz="2000" dirty="0" smtClean="0"/>
              <a:t> или финансовый отдел</a:t>
            </a:r>
            <a:r>
              <a:rPr lang="en-US" sz="2000" dirty="0" smtClean="0"/>
              <a:t> </a:t>
            </a:r>
            <a:r>
              <a:rPr lang="ru-RU" sz="2000" dirty="0" smtClean="0"/>
              <a:t>по </a:t>
            </a:r>
            <a:r>
              <a:rPr lang="ru-RU" sz="2000" dirty="0"/>
              <a:t>адресу п. Палех , ул. Ленина, д.1 .</a:t>
            </a:r>
            <a:endParaRPr lang="ru-RU" sz="2000" dirty="0" smtClean="0"/>
          </a:p>
          <a:p>
            <a:pPr marL="101600" lvl="4" indent="0">
              <a:buNone/>
            </a:pPr>
            <a:endParaRPr lang="ru-RU" sz="2000" dirty="0" smtClean="0"/>
          </a:p>
        </p:txBody>
      </p:sp>
    </p:spTree>
    <p:extLst>
      <p:ext uri="{BB962C8B-B14F-4D97-AF65-F5344CB8AC3E}">
        <p14:creationId xmlns:p14="http://schemas.microsoft.com/office/powerpoint/2010/main" val="2714870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7632848" cy="1143000"/>
          </a:xfrm>
        </p:spPr>
        <p:txBody>
          <a:bodyPr/>
          <a:lstStyle/>
          <a:p>
            <a:pPr algn="l"/>
            <a:r>
              <a:rPr lang="ru-RU" sz="1800" dirty="0" smtClean="0"/>
              <a:t> </a:t>
            </a:r>
            <a:r>
              <a:rPr lang="ru-RU" sz="2400" dirty="0" smtClean="0"/>
              <a:t>На чем основано составление </a:t>
            </a:r>
            <a:r>
              <a:rPr lang="ru-RU" sz="2400" dirty="0" smtClean="0"/>
              <a:t> </a:t>
            </a:r>
            <a:r>
              <a:rPr lang="ru-RU" sz="2400" dirty="0" smtClean="0"/>
              <a:t>бюджета Палехского городского поселения</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r>
              <a:rPr lang="ru-RU" sz="2400" dirty="0"/>
              <a:t/>
            </a:r>
            <a:br>
              <a:rPr lang="ru-RU" sz="2400" dirty="0"/>
            </a:br>
            <a:r>
              <a:rPr lang="ru-RU" sz="2400" dirty="0" smtClean="0"/>
              <a:t/>
            </a:r>
            <a:br>
              <a:rPr lang="ru-RU" sz="2400" dirty="0" smtClean="0"/>
            </a:br>
            <a:endParaRPr lang="ru-RU" sz="2400" dirty="0"/>
          </a:p>
        </p:txBody>
      </p:sp>
      <p:graphicFrame>
        <p:nvGraphicFramePr>
          <p:cNvPr id="3" name="Таблица 2"/>
          <p:cNvGraphicFramePr>
            <a:graphicFrameLocks noGrp="1"/>
          </p:cNvGraphicFramePr>
          <p:nvPr>
            <p:extLst>
              <p:ext uri="{D42A27DB-BD31-4B8C-83A1-F6EECF244321}">
                <p14:modId xmlns:p14="http://schemas.microsoft.com/office/powerpoint/2010/main" val="2803830546"/>
              </p:ext>
            </p:extLst>
          </p:nvPr>
        </p:nvGraphicFramePr>
        <p:xfrm>
          <a:off x="683568" y="1772816"/>
          <a:ext cx="7920880" cy="2232247"/>
        </p:xfrm>
        <a:graphic>
          <a:graphicData uri="http://schemas.openxmlformats.org/drawingml/2006/table">
            <a:tbl>
              <a:tblPr firstRow="1" bandRow="1">
                <a:tableStyleId>{5C22544A-7EE6-4342-B048-85BDC9FD1C3A}</a:tableStyleId>
              </a:tblPr>
              <a:tblGrid>
                <a:gridCol w="2192131"/>
                <a:gridCol w="2704413"/>
                <a:gridCol w="3024336"/>
              </a:tblGrid>
              <a:tr h="2232247">
                <a:tc>
                  <a:txBody>
                    <a:bodyPr/>
                    <a:lstStyle/>
                    <a:p>
                      <a:r>
                        <a:rPr lang="ru-RU" i="1" dirty="0" smtClean="0"/>
                        <a:t>Прогноз социально-экономического развития Палехского городского поселения</a:t>
                      </a:r>
                      <a:endParaRPr lang="ru-RU" i="1" dirty="0"/>
                    </a:p>
                  </a:txBody>
                  <a:tcPr/>
                </a:tc>
                <a:tc>
                  <a:txBody>
                    <a:bodyPr/>
                    <a:lstStyle/>
                    <a:p>
                      <a:r>
                        <a:rPr lang="ru-RU" i="1" dirty="0" smtClean="0"/>
                        <a:t>Основные направления бюджетной и налоговой  политики Палехского городского поселения</a:t>
                      </a:r>
                      <a:endParaRPr lang="ru-RU" i="1" dirty="0"/>
                    </a:p>
                  </a:txBody>
                  <a:tcPr/>
                </a:tc>
                <a:tc>
                  <a:txBody>
                    <a:bodyPr/>
                    <a:lstStyle/>
                    <a:p>
                      <a:r>
                        <a:rPr lang="ru-RU" i="1" dirty="0" smtClean="0"/>
                        <a:t>Муниципальные программы Палехского городского поселения</a:t>
                      </a:r>
                      <a:endParaRPr lang="ru-RU" i="1" dirty="0"/>
                    </a:p>
                  </a:txBody>
                  <a:tcPr/>
                </a:tc>
              </a:tr>
            </a:tbl>
          </a:graphicData>
        </a:graphic>
      </p:graphicFrame>
    </p:spTree>
    <p:extLst>
      <p:ext uri="{BB962C8B-B14F-4D97-AF65-F5344CB8AC3E}">
        <p14:creationId xmlns:p14="http://schemas.microsoft.com/office/powerpoint/2010/main" val="1883391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64704"/>
            <a:ext cx="8640960" cy="5760640"/>
          </a:xfrm>
          <a:ln>
            <a:noFill/>
          </a:ln>
        </p:spPr>
        <p:txBody>
          <a:bodyPr>
            <a:noAutofit/>
          </a:bodyPr>
          <a:lstStyle/>
          <a:p>
            <a:pPr marL="0" indent="0" algn="just">
              <a:buNone/>
            </a:pPr>
            <a:r>
              <a:rPr lang="ru-RU" sz="1600" dirty="0" smtClean="0">
                <a:effectLst/>
                <a:latin typeface="Arimo" panose="020B0604020202020204" pitchFamily="34" charset="0"/>
                <a:ea typeface="Arimo" panose="020B0604020202020204" pitchFamily="34" charset="0"/>
                <a:cs typeface="Arimo" panose="020B0604020202020204" pitchFamily="34" charset="0"/>
              </a:rPr>
              <a:t> 	Бюджетный </a:t>
            </a:r>
            <a:r>
              <a:rPr lang="ru-RU" sz="1600" dirty="0">
                <a:effectLst/>
                <a:latin typeface="Arimo" panose="020B0604020202020204" pitchFamily="34" charset="0"/>
                <a:ea typeface="Arimo" panose="020B0604020202020204" pitchFamily="34" charset="0"/>
                <a:cs typeface="Arimo" panose="020B0604020202020204" pitchFamily="34" charset="0"/>
              </a:rPr>
              <a:t>процесс </a:t>
            </a:r>
            <a:r>
              <a:rPr lang="ru-RU" sz="1600" b="0" dirty="0">
                <a:effectLst/>
                <a:latin typeface="Arimo" panose="020B0604020202020204" pitchFamily="34" charset="0"/>
                <a:ea typeface="Arimo" panose="020B0604020202020204" pitchFamily="34" charset="0"/>
                <a:cs typeface="Arimo" panose="020B0604020202020204" pitchFamily="34" charset="0"/>
              </a:rPr>
              <a:t>–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a:t>
            </a:r>
            <a:r>
              <a:rPr lang="ru-RU" sz="1600" b="0" dirty="0" smtClean="0">
                <a:effectLst/>
                <a:latin typeface="Arimo" panose="020B0604020202020204" pitchFamily="34" charset="0"/>
                <a:ea typeface="Arimo" panose="020B0604020202020204" pitchFamily="34" charset="0"/>
                <a:cs typeface="Arimo" panose="020B0604020202020204" pitchFamily="34" charset="0"/>
              </a:rPr>
              <a:t>.</a:t>
            </a:r>
            <a:r>
              <a:rPr lang="ru-RU" sz="1600" b="0" dirty="0">
                <a:effectLst/>
                <a:latin typeface="Arimo" panose="020B0604020202020204" pitchFamily="34" charset="0"/>
                <a:ea typeface="Arimo" panose="020B0604020202020204" pitchFamily="34" charset="0"/>
                <a:cs typeface="Arimo" panose="020B0604020202020204" pitchFamily="34" charset="0"/>
              </a:rPr>
              <a:t/>
            </a:r>
            <a:br>
              <a:rPr lang="ru-RU" sz="1600" b="0" dirty="0">
                <a:effectLst/>
                <a:latin typeface="Arimo" panose="020B0604020202020204" pitchFamily="34" charset="0"/>
                <a:ea typeface="Arimo" panose="020B0604020202020204" pitchFamily="34" charset="0"/>
                <a:cs typeface="Arimo" panose="020B0604020202020204" pitchFamily="34" charset="0"/>
              </a:rPr>
            </a:br>
            <a:r>
              <a:rPr lang="en-US" sz="1600" b="0" dirty="0" smtClean="0">
                <a:effectLst/>
                <a:latin typeface="Arimo" panose="020B0604020202020204" pitchFamily="34" charset="0"/>
                <a:ea typeface="Arimo" panose="020B0604020202020204" pitchFamily="34" charset="0"/>
                <a:cs typeface="Arimo" panose="020B0604020202020204" pitchFamily="34" charset="0"/>
              </a:rPr>
              <a:t> </a:t>
            </a:r>
            <a:r>
              <a:rPr lang="ru-RU" sz="1600" b="0" dirty="0" smtClean="0">
                <a:effectLst/>
                <a:latin typeface="Arimo" panose="020B0604020202020204" pitchFamily="34" charset="0"/>
                <a:ea typeface="Arimo" panose="020B0604020202020204" pitchFamily="34" charset="0"/>
                <a:cs typeface="Arimo" panose="020B0604020202020204" pitchFamily="34" charset="0"/>
              </a:rPr>
              <a:t>Бюджетные </a:t>
            </a:r>
            <a:r>
              <a:rPr lang="ru-RU" sz="1600" b="0" dirty="0">
                <a:effectLst/>
                <a:latin typeface="Arimo" panose="020B0604020202020204" pitchFamily="34" charset="0"/>
                <a:ea typeface="Arimo" panose="020B0604020202020204" pitchFamily="34" charset="0"/>
                <a:cs typeface="Arimo" panose="020B0604020202020204" pitchFamily="34" charset="0"/>
              </a:rPr>
              <a:t>ассигнования – предельные объемы денежных средств, предусмотренных в соответствующем финансовом году для исполнения бюджетных обязательств</a:t>
            </a:r>
            <a:r>
              <a:rPr lang="ru-RU" sz="1600" dirty="0">
                <a:effectLst/>
                <a:latin typeface="Arimo" panose="020B0604020202020204" pitchFamily="34" charset="0"/>
                <a:ea typeface="Arimo" panose="020B0604020202020204" pitchFamily="34" charset="0"/>
                <a:cs typeface="Arimo" panose="020B0604020202020204" pitchFamily="34" charset="0"/>
              </a:rPr>
              <a:t>. </a:t>
            </a:r>
            <a:br>
              <a:rPr lang="ru-RU" sz="1600" dirty="0">
                <a:effectLst/>
                <a:latin typeface="Arimo" panose="020B0604020202020204" pitchFamily="34" charset="0"/>
                <a:ea typeface="Arimo" panose="020B0604020202020204" pitchFamily="34" charset="0"/>
                <a:cs typeface="Arimo" panose="020B0604020202020204" pitchFamily="34" charset="0"/>
              </a:rPr>
            </a:br>
            <a:r>
              <a:rPr lang="en-US" sz="1600" dirty="0" smtClean="0">
                <a:effectLst/>
                <a:latin typeface="Arimo" panose="020B0604020202020204" pitchFamily="34" charset="0"/>
                <a:ea typeface="Arimo" panose="020B0604020202020204" pitchFamily="34" charset="0"/>
                <a:cs typeface="Arimo" panose="020B0604020202020204" pitchFamily="34" charset="0"/>
              </a:rPr>
              <a:t> </a:t>
            </a:r>
            <a:r>
              <a:rPr lang="ru-RU" sz="1600" dirty="0" smtClean="0">
                <a:effectLst/>
                <a:latin typeface="Arimo" panose="020B0604020202020204" pitchFamily="34" charset="0"/>
                <a:ea typeface="Arimo" panose="020B0604020202020204" pitchFamily="34" charset="0"/>
                <a:cs typeface="Arimo" panose="020B0604020202020204" pitchFamily="34" charset="0"/>
              </a:rPr>
              <a:t>	Бюджетные </a:t>
            </a:r>
            <a:r>
              <a:rPr lang="ru-RU" sz="1600" dirty="0">
                <a:effectLst/>
                <a:latin typeface="Arimo" panose="020B0604020202020204" pitchFamily="34" charset="0"/>
                <a:ea typeface="Arimo" panose="020B0604020202020204" pitchFamily="34" charset="0"/>
                <a:cs typeface="Arimo" panose="020B0604020202020204" pitchFamily="34" charset="0"/>
              </a:rPr>
              <a:t>обязательства – </a:t>
            </a:r>
            <a:r>
              <a:rPr lang="ru-RU" sz="1600" b="0" dirty="0">
                <a:effectLst/>
                <a:latin typeface="Arimo" panose="020B0604020202020204" pitchFamily="34" charset="0"/>
                <a:ea typeface="Arimo" panose="020B0604020202020204" pitchFamily="34" charset="0"/>
                <a:cs typeface="Arimo" panose="020B0604020202020204" pitchFamily="34" charset="0"/>
              </a:rPr>
              <a:t>расходные обязательства, подлежащие исполнению в соответствующем финансовом году.</a:t>
            </a:r>
            <a:br>
              <a:rPr lang="ru-RU" sz="1600" b="0" dirty="0">
                <a:effectLst/>
                <a:latin typeface="Arimo" panose="020B0604020202020204" pitchFamily="34" charset="0"/>
                <a:ea typeface="Arimo" panose="020B0604020202020204" pitchFamily="34" charset="0"/>
                <a:cs typeface="Arimo" panose="020B0604020202020204" pitchFamily="34" charset="0"/>
              </a:rPr>
            </a:br>
            <a:r>
              <a:rPr lang="en-US" sz="1600" b="0" dirty="0" smtClean="0">
                <a:effectLst/>
                <a:latin typeface="Arimo" panose="020B0604020202020204" pitchFamily="34" charset="0"/>
                <a:ea typeface="Arimo" panose="020B0604020202020204" pitchFamily="34" charset="0"/>
                <a:cs typeface="Arimo" panose="020B0604020202020204" pitchFamily="34" charset="0"/>
              </a:rPr>
              <a:t> </a:t>
            </a:r>
            <a:r>
              <a:rPr lang="ru-RU" sz="1600" b="0" dirty="0" smtClean="0">
                <a:effectLst/>
                <a:latin typeface="Arimo" panose="020B0604020202020204" pitchFamily="34" charset="0"/>
                <a:ea typeface="Arimo" panose="020B0604020202020204" pitchFamily="34" charset="0"/>
                <a:cs typeface="Arimo" panose="020B0604020202020204" pitchFamily="34" charset="0"/>
              </a:rPr>
              <a:t>	Расходные </a:t>
            </a:r>
            <a:r>
              <a:rPr lang="ru-RU" sz="1600" b="0" dirty="0">
                <a:effectLst/>
                <a:latin typeface="Arimo" panose="020B0604020202020204" pitchFamily="34" charset="0"/>
                <a:ea typeface="Arimo" panose="020B0604020202020204" pitchFamily="34" charset="0"/>
                <a:cs typeface="Arimo" panose="020B0604020202020204" pitchFamily="34" charset="0"/>
              </a:rPr>
              <a:t>обязательства – обусловленные законом, иным нормативным правовым актом, договором или соглашением обязанности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бюджета</a:t>
            </a:r>
            <a:r>
              <a:rPr lang="ru-RU" sz="1600" dirty="0">
                <a:effectLst/>
                <a:latin typeface="Arimo" panose="020B0604020202020204" pitchFamily="34" charset="0"/>
                <a:ea typeface="Arimo" panose="020B0604020202020204" pitchFamily="34" charset="0"/>
                <a:cs typeface="Arimo" panose="020B0604020202020204" pitchFamily="34" charset="0"/>
              </a:rPr>
              <a:t>.</a:t>
            </a:r>
            <a:br>
              <a:rPr lang="ru-RU" sz="1600" dirty="0">
                <a:effectLst/>
                <a:latin typeface="Arimo" panose="020B0604020202020204" pitchFamily="34" charset="0"/>
                <a:ea typeface="Arimo" panose="020B0604020202020204" pitchFamily="34" charset="0"/>
                <a:cs typeface="Arimo" panose="020B0604020202020204" pitchFamily="34" charset="0"/>
              </a:rPr>
            </a:br>
            <a:r>
              <a:rPr lang="en-US" sz="1600" dirty="0" smtClean="0">
                <a:effectLst/>
                <a:latin typeface="Arimo" panose="020B0604020202020204" pitchFamily="34" charset="0"/>
                <a:ea typeface="Arimo" panose="020B0604020202020204" pitchFamily="34" charset="0"/>
                <a:cs typeface="Arimo" panose="020B0604020202020204" pitchFamily="34" charset="0"/>
              </a:rPr>
              <a:t> </a:t>
            </a:r>
            <a:r>
              <a:rPr lang="ru-RU" sz="1600" dirty="0" smtClean="0">
                <a:effectLst/>
                <a:latin typeface="Arimo" panose="020B0604020202020204" pitchFamily="34" charset="0"/>
                <a:ea typeface="Arimo" panose="020B0604020202020204" pitchFamily="34" charset="0"/>
                <a:cs typeface="Arimo" panose="020B0604020202020204" pitchFamily="34" charset="0"/>
              </a:rPr>
              <a:t>	Межбюджетные </a:t>
            </a:r>
            <a:r>
              <a:rPr lang="ru-RU" sz="1600" dirty="0">
                <a:effectLst/>
                <a:latin typeface="Arimo" panose="020B0604020202020204" pitchFamily="34" charset="0"/>
                <a:ea typeface="Arimo" panose="020B0604020202020204" pitchFamily="34" charset="0"/>
                <a:cs typeface="Arimo" panose="020B0604020202020204" pitchFamily="34" charset="0"/>
              </a:rPr>
              <a:t>отношения – </a:t>
            </a:r>
            <a:r>
              <a:rPr lang="ru-RU" sz="1600" b="0" dirty="0">
                <a:effectLst/>
                <a:latin typeface="Arimo" panose="020B0604020202020204" pitchFamily="34" charset="0"/>
                <a:ea typeface="Arimo" panose="020B0604020202020204" pitchFamily="34" charset="0"/>
                <a:cs typeface="Arimo" panose="020B0604020202020204" pitchFamily="34" charset="0"/>
              </a:rPr>
              <a:t>это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r>
              <a:rPr lang="ru-RU" sz="1600" dirty="0">
                <a:effectLst/>
                <a:latin typeface="Arimo" panose="020B0604020202020204" pitchFamily="34" charset="0"/>
                <a:ea typeface="Arimo" panose="020B0604020202020204" pitchFamily="34" charset="0"/>
                <a:cs typeface="Arimo" panose="020B0604020202020204" pitchFamily="34" charset="0"/>
              </a:rPr>
              <a:t>.</a:t>
            </a:r>
            <a:br>
              <a:rPr lang="ru-RU" sz="1600" dirty="0">
                <a:effectLst/>
                <a:latin typeface="Arimo" panose="020B0604020202020204" pitchFamily="34" charset="0"/>
                <a:ea typeface="Arimo" panose="020B0604020202020204" pitchFamily="34" charset="0"/>
                <a:cs typeface="Arimo" panose="020B0604020202020204" pitchFamily="34" charset="0"/>
              </a:rPr>
            </a:br>
            <a:r>
              <a:rPr lang="en-US" sz="1600" dirty="0" smtClean="0">
                <a:effectLst/>
                <a:latin typeface="Arimo" panose="020B0604020202020204" pitchFamily="34" charset="0"/>
                <a:ea typeface="Arimo" panose="020B0604020202020204" pitchFamily="34" charset="0"/>
                <a:cs typeface="Arimo" panose="020B0604020202020204" pitchFamily="34" charset="0"/>
              </a:rPr>
              <a:t> </a:t>
            </a:r>
            <a:r>
              <a:rPr lang="ru-RU" sz="1600" dirty="0" smtClean="0">
                <a:effectLst/>
                <a:latin typeface="Arimo" panose="020B0604020202020204" pitchFamily="34" charset="0"/>
                <a:ea typeface="Arimo" panose="020B0604020202020204" pitchFamily="34" charset="0"/>
                <a:cs typeface="Arimo" panose="020B0604020202020204" pitchFamily="34" charset="0"/>
              </a:rPr>
              <a:t>	Межбюджетные </a:t>
            </a:r>
            <a:r>
              <a:rPr lang="ru-RU" sz="1600" dirty="0">
                <a:effectLst/>
                <a:latin typeface="Arimo" panose="020B0604020202020204" pitchFamily="34" charset="0"/>
                <a:ea typeface="Arimo" panose="020B0604020202020204" pitchFamily="34" charset="0"/>
                <a:cs typeface="Arimo" panose="020B0604020202020204" pitchFamily="34" charset="0"/>
              </a:rPr>
              <a:t>трансферты – </a:t>
            </a:r>
            <a:r>
              <a:rPr lang="ru-RU" sz="1600" b="0" dirty="0">
                <a:effectLst/>
                <a:latin typeface="Arimo" panose="020B0604020202020204" pitchFamily="34" charset="0"/>
                <a:ea typeface="Arimo" panose="020B0604020202020204" pitchFamily="34" charset="0"/>
                <a:cs typeface="Arimo" panose="020B0604020202020204" pitchFamily="34" charset="0"/>
              </a:rPr>
              <a:t>средства, предоставляемые одним бюджетом бюджетной системы Российской Федерации другому бюджету бюджетной системы Российской Федерации	</a:t>
            </a:r>
            <a:r>
              <a:rPr lang="ru-RU" sz="1600" b="0" dirty="0" smtClean="0">
                <a:effectLst/>
                <a:latin typeface="Arimo" panose="020B0604020202020204" pitchFamily="34" charset="0"/>
                <a:ea typeface="Arimo" panose="020B0604020202020204" pitchFamily="34" charset="0"/>
                <a:cs typeface="Arimo" panose="020B0604020202020204" pitchFamily="34" charset="0"/>
              </a:rPr>
              <a:t> </a:t>
            </a:r>
            <a:r>
              <a:rPr lang="ru-RU" sz="1600" b="0" dirty="0">
                <a:effectLst/>
                <a:latin typeface="Arimo" panose="020B0604020202020204" pitchFamily="34" charset="0"/>
                <a:ea typeface="Arimo" panose="020B0604020202020204" pitchFamily="34" charset="0"/>
                <a:cs typeface="Arimo" panose="020B0604020202020204" pitchFamily="34" charset="0"/>
              </a:rPr>
              <a:t/>
            </a:r>
            <a:br>
              <a:rPr lang="ru-RU" sz="1600" b="0" dirty="0">
                <a:effectLst/>
                <a:latin typeface="Arimo" panose="020B0604020202020204" pitchFamily="34" charset="0"/>
                <a:ea typeface="Arimo" panose="020B0604020202020204" pitchFamily="34" charset="0"/>
                <a:cs typeface="Arimo" panose="020B0604020202020204" pitchFamily="34" charset="0"/>
              </a:rPr>
            </a:br>
            <a:r>
              <a:rPr lang="ru-RU" sz="1600" dirty="0" smtClean="0">
                <a:effectLst/>
                <a:latin typeface="Arimo" panose="020B0604020202020204" pitchFamily="34" charset="0"/>
                <a:ea typeface="Arimo" panose="020B0604020202020204" pitchFamily="34" charset="0"/>
                <a:cs typeface="Arimo" panose="020B0604020202020204" pitchFamily="34" charset="0"/>
              </a:rPr>
              <a:t/>
            </a:r>
            <a:br>
              <a:rPr lang="ru-RU" sz="1600" dirty="0" smtClean="0">
                <a:effectLst/>
                <a:latin typeface="Arimo" panose="020B0604020202020204" pitchFamily="34" charset="0"/>
                <a:ea typeface="Arimo" panose="020B0604020202020204" pitchFamily="34" charset="0"/>
                <a:cs typeface="Arimo" panose="020B0604020202020204" pitchFamily="34" charset="0"/>
              </a:rPr>
            </a:br>
            <a:endParaRPr lang="ru-RU" sz="1600" dirty="0">
              <a:effectLst/>
              <a:latin typeface="Arimo" panose="020B0604020202020204" pitchFamily="34" charset="0"/>
              <a:ea typeface="Arimo" panose="020B0604020202020204" pitchFamily="34" charset="0"/>
              <a:cs typeface="Arimo" panose="020B0604020202020204" pitchFamily="34" charset="0"/>
            </a:endParaRPr>
          </a:p>
        </p:txBody>
      </p:sp>
    </p:spTree>
    <p:extLst>
      <p:ext uri="{BB962C8B-B14F-4D97-AF65-F5344CB8AC3E}">
        <p14:creationId xmlns:p14="http://schemas.microsoft.com/office/powerpoint/2010/main" val="1914759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672751" cy="6192688"/>
          </a:xfrm>
        </p:spPr>
        <p:txBody>
          <a:bodyPr>
            <a:noAutofit/>
          </a:bodyPr>
          <a:lstStyle/>
          <a:p>
            <a:pPr algn="l"/>
            <a:r>
              <a:rPr lang="ru-RU" sz="1200" dirty="0" smtClean="0">
                <a:effectLst/>
                <a:latin typeface="Arial" panose="020B0604020202020204" pitchFamily="34" charset="0"/>
                <a:cs typeface="Arial" panose="020B0604020202020204" pitchFamily="34" charset="0"/>
              </a:rPr>
              <a:t>       	</a:t>
            </a:r>
            <a:r>
              <a:rPr lang="ru-RU" sz="1200" dirty="0">
                <a:effectLst/>
                <a:latin typeface="Arial" panose="020B0604020202020204" pitchFamily="34" charset="0"/>
                <a:cs typeface="Arial" panose="020B0604020202020204" pitchFamily="34" charset="0"/>
              </a:rPr>
              <a:t> Публичные нормативные обязательства – </a:t>
            </a:r>
            <a:r>
              <a:rPr lang="ru-RU" sz="1200" b="0" dirty="0">
                <a:effectLst/>
                <a:latin typeface="Arial" panose="020B0604020202020204" pitchFamily="34" charset="0"/>
                <a:cs typeface="Arial" panose="020B0604020202020204" pitchFamily="34" charset="0"/>
              </a:rPr>
              <a:t>это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a:t>
            </a:r>
            <a:br>
              <a:rPr lang="ru-RU" sz="1200" b="0" dirty="0">
                <a:effectLst/>
                <a:latin typeface="Arial" panose="020B0604020202020204" pitchFamily="34" charset="0"/>
                <a:cs typeface="Arial" panose="020B0604020202020204" pitchFamily="34" charset="0"/>
              </a:rPr>
            </a:br>
            <a:r>
              <a:rPr lang="ru-RU" sz="1200" dirty="0">
                <a:effectLst/>
                <a:latin typeface="Arial" panose="020B0604020202020204" pitchFamily="34" charset="0"/>
                <a:cs typeface="Arial" panose="020B0604020202020204" pitchFamily="34" charset="0"/>
              </a:rPr>
              <a:t>	Субвенции местным бюджетам из бюджета субъекта Российской Федерации – </a:t>
            </a:r>
            <a:r>
              <a:rPr lang="ru-RU" sz="1200" b="0" dirty="0">
                <a:effectLst/>
                <a:latin typeface="Arial" panose="020B0604020202020204" pitchFamily="34" charset="0"/>
                <a:cs typeface="Arial" panose="020B0604020202020204" pitchFamily="34" charset="0"/>
              </a:rPr>
              <a:t>это межбюджетные трансферты, предоставляемые местным бюджетам в целях финансового обеспечения расходных обязательств муниципальных образований, возникающих при выполнении государственных полномочий Российской Федерации, субъектов Российской Федерации, переданных для осуществления органам местного самоуправления в установленном порядке.</a:t>
            </a:r>
            <a:br>
              <a:rPr lang="ru-RU" sz="1200" b="0" dirty="0">
                <a:effectLst/>
                <a:latin typeface="Arial" panose="020B0604020202020204" pitchFamily="34" charset="0"/>
                <a:cs typeface="Arial" panose="020B0604020202020204" pitchFamily="34" charset="0"/>
              </a:rPr>
            </a:br>
            <a:r>
              <a:rPr lang="ru-RU" sz="1200" b="0" dirty="0">
                <a:effectLst/>
                <a:latin typeface="Arial" panose="020B0604020202020204" pitchFamily="34" charset="0"/>
                <a:cs typeface="Arial" panose="020B0604020202020204" pitchFamily="34" charset="0"/>
              </a:rPr>
              <a:t>	</a:t>
            </a:r>
            <a:r>
              <a:rPr lang="ru-RU" sz="1200" dirty="0">
                <a:effectLst/>
                <a:latin typeface="Arial" panose="020B0604020202020204" pitchFamily="34" charset="0"/>
                <a:cs typeface="Arial" panose="020B0604020202020204" pitchFamily="34" charset="0"/>
              </a:rPr>
              <a:t>Субсидии бюджетам  субъектов Российской Федерации из федерального бюджета –</a:t>
            </a:r>
            <a:r>
              <a:rPr lang="ru-RU" sz="1200" b="0" dirty="0">
                <a:effectLst/>
                <a:latin typeface="Arial" panose="020B0604020202020204" pitchFamily="34" charset="0"/>
                <a:cs typeface="Arial" panose="020B0604020202020204" pitchFamily="34" charset="0"/>
              </a:rPr>
              <a:t> это межбюджетные трансферты, предоставляемые бюджетам субъектов Российской Федерации в целях </a:t>
            </a:r>
            <a:r>
              <a:rPr lang="ru-RU" sz="1200" b="0" dirty="0" err="1">
                <a:effectLst/>
                <a:latin typeface="Arial" panose="020B0604020202020204" pitchFamily="34" charset="0"/>
                <a:cs typeface="Arial" panose="020B0604020202020204" pitchFamily="34" charset="0"/>
              </a:rPr>
              <a:t>софинансирования</a:t>
            </a:r>
            <a:r>
              <a:rPr lang="ru-RU" sz="1200" b="0" dirty="0">
                <a:effectLst/>
                <a:latin typeface="Arial" panose="020B0604020202020204" pitchFamily="34" charset="0"/>
                <a:cs typeface="Arial" panose="020B0604020202020204" pitchFamily="34" charset="0"/>
              </a:rPr>
              <a:t> расходных обязательств,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и предметам совместного ведения Российской Федерации и субъектов Российской Федерации, и расходных обязательств по выполнению полномочий органов местного самоуправления по вопросам местного значения.</a:t>
            </a:r>
            <a:br>
              <a:rPr lang="ru-RU" sz="1200" b="0" dirty="0">
                <a:effectLst/>
                <a:latin typeface="Arial" panose="020B0604020202020204" pitchFamily="34" charset="0"/>
                <a:cs typeface="Arial" panose="020B0604020202020204" pitchFamily="34" charset="0"/>
              </a:rPr>
            </a:br>
            <a:r>
              <a:rPr lang="ru-RU" sz="1200" dirty="0">
                <a:effectLst/>
                <a:latin typeface="Arial" panose="020B0604020202020204" pitchFamily="34" charset="0"/>
                <a:cs typeface="Arial" panose="020B0604020202020204" pitchFamily="34" charset="0"/>
              </a:rPr>
              <a:t>	Текущий финансовый год – </a:t>
            </a:r>
            <a:r>
              <a:rPr lang="ru-RU" sz="1200" b="0" dirty="0">
                <a:effectLst/>
                <a:latin typeface="Arial" panose="020B0604020202020204" pitchFamily="34" charset="0"/>
                <a:cs typeface="Arial" panose="020B0604020202020204" pitchFamily="34" charset="0"/>
              </a:rPr>
              <a:t>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a:t>
            </a:r>
            <a:br>
              <a:rPr lang="ru-RU" sz="1200" b="0" dirty="0">
                <a:effectLst/>
                <a:latin typeface="Arial" panose="020B0604020202020204" pitchFamily="34" charset="0"/>
                <a:cs typeface="Arial" panose="020B0604020202020204" pitchFamily="34" charset="0"/>
              </a:rPr>
            </a:br>
            <a:r>
              <a:rPr lang="ru-RU" sz="1200" dirty="0">
                <a:effectLst/>
                <a:latin typeface="Arial" panose="020B0604020202020204" pitchFamily="34" charset="0"/>
                <a:cs typeface="Arial" panose="020B0604020202020204" pitchFamily="34" charset="0"/>
              </a:rPr>
              <a:t>	Очередной финансовый год – </a:t>
            </a:r>
            <a:r>
              <a:rPr lang="ru-RU" sz="1200" b="0" dirty="0">
                <a:effectLst/>
                <a:latin typeface="Arial" panose="020B0604020202020204" pitchFamily="34" charset="0"/>
                <a:cs typeface="Arial" panose="020B0604020202020204" pitchFamily="34" charset="0"/>
              </a:rPr>
              <a:t>год, следующий за текущим финансовым годом.</a:t>
            </a:r>
            <a:br>
              <a:rPr lang="ru-RU" sz="1200" b="0" dirty="0">
                <a:effectLst/>
                <a:latin typeface="Arial" panose="020B0604020202020204" pitchFamily="34" charset="0"/>
                <a:cs typeface="Arial" panose="020B0604020202020204" pitchFamily="34" charset="0"/>
              </a:rPr>
            </a:br>
            <a:r>
              <a:rPr lang="ru-RU" sz="1200" dirty="0">
                <a:effectLst/>
                <a:latin typeface="Arial" panose="020B0604020202020204" pitchFamily="34" charset="0"/>
                <a:cs typeface="Arial" panose="020B0604020202020204" pitchFamily="34" charset="0"/>
              </a:rPr>
              <a:t>	Плановый период – </a:t>
            </a:r>
            <a:r>
              <a:rPr lang="ru-RU" sz="1200" b="0" dirty="0">
                <a:effectLst/>
                <a:latin typeface="Arial" panose="020B0604020202020204" pitchFamily="34" charset="0"/>
                <a:cs typeface="Arial" panose="020B0604020202020204" pitchFamily="34" charset="0"/>
              </a:rPr>
              <a:t>два финансовых года, следующие за очередным финансовым годом.</a:t>
            </a:r>
            <a:r>
              <a:rPr lang="ru-RU" sz="1200" dirty="0">
                <a:effectLst/>
                <a:latin typeface="Arial" panose="020B0604020202020204" pitchFamily="34" charset="0"/>
                <a:cs typeface="Arial" panose="020B0604020202020204" pitchFamily="34" charset="0"/>
              </a:rPr>
              <a:t/>
            </a:r>
            <a:br>
              <a:rPr lang="ru-RU" sz="1200" dirty="0">
                <a:effectLst/>
                <a:latin typeface="Arial" panose="020B0604020202020204" pitchFamily="34" charset="0"/>
                <a:cs typeface="Arial" panose="020B0604020202020204" pitchFamily="34" charset="0"/>
              </a:rPr>
            </a:br>
            <a:r>
              <a:rPr lang="ru-RU" sz="1200" dirty="0">
                <a:effectLst/>
                <a:latin typeface="Arial" panose="020B0604020202020204" pitchFamily="34" charset="0"/>
                <a:cs typeface="Arial" panose="020B0604020202020204" pitchFamily="34" charset="0"/>
              </a:rPr>
              <a:t>	</a:t>
            </a:r>
            <a:r>
              <a:rPr lang="ru-RU" sz="1200" dirty="0" smtClean="0">
                <a:effectLst/>
                <a:latin typeface="Arial" panose="020B0604020202020204" pitchFamily="34" charset="0"/>
                <a:cs typeface="Arial" panose="020B0604020202020204" pitchFamily="34" charset="0"/>
              </a:rPr>
              <a:t/>
            </a:r>
            <a:br>
              <a:rPr lang="ru-RU" sz="1200" dirty="0" smtClean="0">
                <a:effectLst/>
                <a:latin typeface="Arial" panose="020B0604020202020204" pitchFamily="34" charset="0"/>
                <a:cs typeface="Arial" panose="020B0604020202020204" pitchFamily="34" charset="0"/>
              </a:rPr>
            </a:br>
            <a:r>
              <a:rPr lang="ru-RU" sz="1400" dirty="0" smtClean="0">
                <a:effectLst/>
                <a:latin typeface="Arial" panose="020B0604020202020204" pitchFamily="34" charset="0"/>
                <a:cs typeface="Arial" panose="020B0604020202020204" pitchFamily="34" charset="0"/>
              </a:rPr>
              <a:t>Граждане </a:t>
            </a:r>
            <a:r>
              <a:rPr lang="ru-RU" sz="1400" dirty="0">
                <a:effectLst/>
                <a:latin typeface="Arial" panose="020B0604020202020204" pitchFamily="34" charset="0"/>
                <a:cs typeface="Arial" panose="020B0604020202020204" pitchFamily="34" charset="0"/>
              </a:rPr>
              <a:t>Палехского </a:t>
            </a:r>
            <a:r>
              <a:rPr lang="ru-RU" sz="1400" dirty="0" smtClean="0">
                <a:effectLst/>
                <a:latin typeface="Arial" panose="020B0604020202020204" pitchFamily="34" charset="0"/>
                <a:cs typeface="Arial" panose="020B0604020202020204" pitchFamily="34" charset="0"/>
              </a:rPr>
              <a:t>городского поселения могут принять </a:t>
            </a:r>
            <a:r>
              <a:rPr lang="ru-RU" sz="1400" dirty="0">
                <a:effectLst/>
                <a:latin typeface="Arial" panose="020B0604020202020204" pitchFamily="34" charset="0"/>
                <a:cs typeface="Arial" panose="020B0604020202020204" pitchFamily="34" charset="0"/>
              </a:rPr>
              <a:t>участие в общественном обсуждении </a:t>
            </a:r>
            <a:r>
              <a:rPr lang="ru-RU" sz="1400" dirty="0" smtClean="0">
                <a:effectLst/>
                <a:latin typeface="Arial" panose="020B0604020202020204" pitchFamily="34" charset="0"/>
                <a:cs typeface="Arial" panose="020B0604020202020204" pitchFamily="34" charset="0"/>
              </a:rPr>
              <a:t>решения </a:t>
            </a:r>
            <a:r>
              <a:rPr lang="ru-RU" sz="1400" dirty="0">
                <a:effectLst/>
                <a:latin typeface="Arial" panose="020B0604020202020204" pitchFamily="34" charset="0"/>
                <a:cs typeface="Arial" panose="020B0604020202020204" pitchFamily="34" charset="0"/>
              </a:rPr>
              <a:t>о бюджете Палехского </a:t>
            </a:r>
            <a:r>
              <a:rPr lang="ru-RU" sz="1400" dirty="0" smtClean="0">
                <a:effectLst/>
                <a:latin typeface="Arial" panose="020B0604020202020204" pitchFamily="34" charset="0"/>
                <a:cs typeface="Arial" panose="020B0604020202020204" pitchFamily="34" charset="0"/>
              </a:rPr>
              <a:t>городского поселения </a:t>
            </a:r>
            <a:r>
              <a:rPr lang="ru-RU" sz="1400" dirty="0">
                <a:effectLst/>
                <a:latin typeface="Arial" panose="020B0604020202020204" pitchFamily="34" charset="0"/>
                <a:cs typeface="Arial" panose="020B0604020202020204" pitchFamily="34" charset="0"/>
              </a:rPr>
              <a:t>на </a:t>
            </a:r>
            <a:r>
              <a:rPr lang="ru-RU" sz="1400" dirty="0" smtClean="0">
                <a:effectLst/>
                <a:latin typeface="Arial" panose="020B0604020202020204" pitchFamily="34" charset="0"/>
                <a:cs typeface="Arial" panose="020B0604020202020204" pitchFamily="34" charset="0"/>
              </a:rPr>
              <a:t>2018 </a:t>
            </a:r>
            <a:r>
              <a:rPr lang="ru-RU" sz="1400" dirty="0">
                <a:effectLst/>
                <a:latin typeface="Arial" panose="020B0604020202020204" pitchFamily="34" charset="0"/>
                <a:cs typeface="Arial" panose="020B0604020202020204" pitchFamily="34" charset="0"/>
              </a:rPr>
              <a:t>год и плановый период </a:t>
            </a:r>
            <a:r>
              <a:rPr lang="ru-RU" sz="1400" dirty="0" smtClean="0">
                <a:effectLst/>
                <a:latin typeface="Arial" panose="020B0604020202020204" pitchFamily="34" charset="0"/>
                <a:cs typeface="Arial" panose="020B0604020202020204" pitchFamily="34" charset="0"/>
              </a:rPr>
              <a:t>2019 </a:t>
            </a:r>
            <a:r>
              <a:rPr lang="ru-RU" sz="1400" dirty="0">
                <a:effectLst/>
                <a:latin typeface="Arial" panose="020B0604020202020204" pitchFamily="34" charset="0"/>
                <a:cs typeface="Arial" panose="020B0604020202020204" pitchFamily="34" charset="0"/>
              </a:rPr>
              <a:t>и </a:t>
            </a:r>
            <a:r>
              <a:rPr lang="ru-RU" sz="1400" dirty="0" smtClean="0">
                <a:effectLst/>
                <a:latin typeface="Arial" panose="020B0604020202020204" pitchFamily="34" charset="0"/>
                <a:cs typeface="Arial" panose="020B0604020202020204" pitchFamily="34" charset="0"/>
              </a:rPr>
              <a:t>2020 </a:t>
            </a:r>
            <a:r>
              <a:rPr lang="ru-RU" sz="1400" dirty="0">
                <a:effectLst/>
                <a:latin typeface="Arial" panose="020B0604020202020204" pitchFamily="34" charset="0"/>
                <a:cs typeface="Arial" panose="020B0604020202020204" pitchFamily="34" charset="0"/>
              </a:rPr>
              <a:t>годов в рамках публичных слушаний </a:t>
            </a:r>
            <a:r>
              <a:rPr lang="ru-RU" sz="1400" dirty="0" smtClean="0">
                <a:effectLst/>
                <a:latin typeface="Arial" panose="020B0604020202020204" pitchFamily="34" charset="0"/>
                <a:cs typeface="Arial" panose="020B0604020202020204" pitchFamily="34" charset="0"/>
              </a:rPr>
              <a:t>путем внесения </a:t>
            </a:r>
            <a:r>
              <a:rPr lang="ru-RU" sz="1400" dirty="0">
                <a:effectLst/>
                <a:latin typeface="Arial" panose="020B0604020202020204" pitchFamily="34" charset="0"/>
                <a:cs typeface="Arial" panose="020B0604020202020204" pitchFamily="34" charset="0"/>
              </a:rPr>
              <a:t>своих замечаний и предложений.</a:t>
            </a:r>
            <a:r>
              <a:rPr lang="ru-RU" sz="1400" b="0" dirty="0" smtClean="0">
                <a:effectLst/>
                <a:latin typeface="Arial" panose="020B0604020202020204" pitchFamily="34" charset="0"/>
                <a:cs typeface="Arial" panose="020B0604020202020204" pitchFamily="34" charset="0"/>
              </a:rPr>
              <a:t/>
            </a:r>
            <a:br>
              <a:rPr lang="ru-RU" sz="1400" b="0" dirty="0" smtClean="0">
                <a:effectLst/>
                <a:latin typeface="Arial" panose="020B0604020202020204" pitchFamily="34" charset="0"/>
                <a:cs typeface="Arial" panose="020B0604020202020204" pitchFamily="34" charset="0"/>
              </a:rPr>
            </a:br>
            <a:r>
              <a:rPr lang="ru-RU" sz="1200" b="0" dirty="0">
                <a:effectLst/>
                <a:latin typeface="Arial" panose="020B0604020202020204" pitchFamily="34" charset="0"/>
                <a:cs typeface="Arial" panose="020B0604020202020204" pitchFamily="34" charset="0"/>
              </a:rPr>
              <a:t>	</a:t>
            </a:r>
            <a:r>
              <a:rPr lang="ru-RU" sz="1200" dirty="0" smtClean="0">
                <a:effectLst/>
                <a:latin typeface="Arial" panose="020B0604020202020204" pitchFamily="34" charset="0"/>
                <a:cs typeface="Arial" panose="020B0604020202020204" pitchFamily="34" charset="0"/>
              </a:rPr>
              <a:t/>
            </a:r>
            <a:br>
              <a:rPr lang="ru-RU" sz="1200" dirty="0" smtClean="0">
                <a:effectLst/>
                <a:latin typeface="Arial" panose="020B0604020202020204" pitchFamily="34" charset="0"/>
                <a:cs typeface="Arial" panose="020B0604020202020204" pitchFamily="34" charset="0"/>
              </a:rPr>
            </a:br>
            <a:r>
              <a:rPr lang="ru-RU" sz="1200" dirty="0">
                <a:effectLst/>
                <a:latin typeface="Arial" panose="020B0604020202020204" pitchFamily="34" charset="0"/>
                <a:cs typeface="Arial" panose="020B0604020202020204" pitchFamily="34" charset="0"/>
              </a:rPr>
              <a:t>	</a:t>
            </a:r>
            <a:r>
              <a:rPr lang="ru-RU" sz="1200" b="0" dirty="0" smtClean="0">
                <a:effectLst/>
                <a:latin typeface="Arial" panose="020B0604020202020204" pitchFamily="34" charset="0"/>
                <a:cs typeface="Arial" panose="020B0604020202020204" pitchFamily="34" charset="0"/>
              </a:rPr>
              <a:t/>
            </a:r>
            <a:br>
              <a:rPr lang="ru-RU" sz="1200" b="0" dirty="0" smtClean="0">
                <a:effectLst/>
                <a:latin typeface="Arial" panose="020B0604020202020204" pitchFamily="34" charset="0"/>
                <a:cs typeface="Arial" panose="020B0604020202020204" pitchFamily="34" charset="0"/>
              </a:rPr>
            </a:br>
            <a:r>
              <a:rPr lang="ru-RU" sz="1200" dirty="0">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82576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332656"/>
            <a:ext cx="6512511" cy="1143000"/>
          </a:xfrm>
        </p:spPr>
        <p:txBody>
          <a:bodyPr/>
          <a:lstStyle/>
          <a:p>
            <a:pPr algn="l"/>
            <a:r>
              <a:rPr lang="ru-RU" sz="1400" dirty="0" smtClean="0"/>
              <a:t>Этапы разработки проекта решения об исполнении бюджета Палехского муниципального района за 2016 год</a:t>
            </a:r>
            <a:br>
              <a:rPr lang="ru-RU" sz="1400" dirty="0" smtClean="0"/>
            </a:br>
            <a:r>
              <a:rPr lang="ru-RU" sz="1400" dirty="0"/>
              <a:t/>
            </a:r>
            <a:br>
              <a:rPr lang="ru-RU" sz="1400" dirty="0"/>
            </a:br>
            <a:endParaRPr lang="ru-RU" sz="1400" dirty="0"/>
          </a:p>
        </p:txBody>
      </p:sp>
      <p:graphicFrame>
        <p:nvGraphicFramePr>
          <p:cNvPr id="3" name="Таблица 2"/>
          <p:cNvGraphicFramePr>
            <a:graphicFrameLocks noGrp="1"/>
          </p:cNvGraphicFramePr>
          <p:nvPr>
            <p:extLst>
              <p:ext uri="{D42A27DB-BD31-4B8C-83A1-F6EECF244321}">
                <p14:modId xmlns:p14="http://schemas.microsoft.com/office/powerpoint/2010/main" val="1209384665"/>
              </p:ext>
            </p:extLst>
          </p:nvPr>
        </p:nvGraphicFramePr>
        <p:xfrm>
          <a:off x="1043608" y="1052736"/>
          <a:ext cx="7488832" cy="5394960"/>
        </p:xfrm>
        <a:graphic>
          <a:graphicData uri="http://schemas.openxmlformats.org/drawingml/2006/table">
            <a:tbl>
              <a:tblPr firstRow="1" bandRow="1">
                <a:tableStyleId>{5C22544A-7EE6-4342-B048-85BDC9FD1C3A}</a:tableStyleId>
              </a:tblPr>
              <a:tblGrid>
                <a:gridCol w="1944216"/>
                <a:gridCol w="5544616"/>
              </a:tblGrid>
              <a:tr h="370840">
                <a:tc>
                  <a:txBody>
                    <a:bodyPr/>
                    <a:lstStyle/>
                    <a:p>
                      <a:r>
                        <a:rPr lang="ru-RU" sz="1400" dirty="0" smtClean="0"/>
                        <a:t>Составление проекта решения об исполнении бюджета </a:t>
                      </a:r>
                      <a:endParaRPr lang="ru-RU" sz="1400" dirty="0"/>
                    </a:p>
                  </a:txBody>
                  <a:tcPr/>
                </a:tc>
                <a:tc>
                  <a:txBody>
                    <a:bodyPr/>
                    <a:lstStyle/>
                    <a:p>
                      <a:r>
                        <a:rPr lang="ru-RU" sz="1400" dirty="0" smtClean="0"/>
                        <a:t>В соответствии с решением Совета Палехского муниципального района от 1.11.2007 № 86 «О бюджетном процессе Палехского муниципального района». В указанном документе определены ответственные исполнители, порядок и сроки подготовки проекта решения об исполнении бюджета Палехского городского поселения. Непосредственное составление проекта решения о   бюджете  Палехского городского поселения  осуществляет   финансовый отдел администрации муниципального района </a:t>
                      </a:r>
                      <a:endParaRPr lang="ru-RU" sz="1400" dirty="0"/>
                    </a:p>
                  </a:txBody>
                  <a:tcPr/>
                </a:tc>
              </a:tr>
              <a:tr h="370840">
                <a:tc>
                  <a:txBody>
                    <a:bodyPr/>
                    <a:lstStyle/>
                    <a:p>
                      <a:r>
                        <a:rPr lang="ru-RU" sz="1400" dirty="0" smtClean="0"/>
                        <a:t>Рассмотрение проекта решения об исполнении бюджета</a:t>
                      </a:r>
                      <a:endParaRPr lang="ru-RU" sz="1400" dirty="0"/>
                    </a:p>
                  </a:txBody>
                  <a:tcPr/>
                </a:tc>
                <a:tc>
                  <a:txBody>
                    <a:bodyPr/>
                    <a:lstStyle/>
                    <a:p>
                      <a:r>
                        <a:rPr lang="ru-RU" sz="1400" dirty="0" smtClean="0"/>
                        <a:t>Проект решения о бюджете городского поселения рассматривается и одобряется администрацией Палехского муниципального района для внесения его Главой Палехского муниципального района в Совет Палехского городского поселения до 15 ноября  текущего финансового года.</a:t>
                      </a:r>
                    </a:p>
                    <a:p>
                      <a:r>
                        <a:rPr lang="ru-RU" sz="1400" dirty="0" smtClean="0"/>
                        <a:t>В целях информирования граждан Палехского городского поселения и выявления общественного мнения в сфере бюджетных правоотношений по проекту решения о бюджете городского поселения размещается на официальном сайте  администрации муниципального района в сети «Интернет». Совет Палехского городского поселения рассматривает проект решения о бюджете городского поселения в двух чтениях.</a:t>
                      </a:r>
                      <a:endParaRPr lang="ru-RU" sz="1400" dirty="0"/>
                    </a:p>
                  </a:txBody>
                  <a:tcPr/>
                </a:tc>
              </a:tr>
              <a:tr h="370840">
                <a:tc>
                  <a:txBody>
                    <a:bodyPr/>
                    <a:lstStyle/>
                    <a:p>
                      <a:r>
                        <a:rPr lang="ru-RU" sz="1400" dirty="0" smtClean="0"/>
                        <a:t>Утверждение проекта решения об исполнении бюджета</a:t>
                      </a:r>
                      <a:endParaRPr lang="ru-RU" sz="1400" dirty="0"/>
                    </a:p>
                  </a:txBody>
                  <a:tcPr/>
                </a:tc>
                <a:tc>
                  <a:txBody>
                    <a:bodyPr/>
                    <a:lstStyle/>
                    <a:p>
                      <a:r>
                        <a:rPr lang="ru-RU" sz="1400" dirty="0" smtClean="0"/>
                        <a:t>Проект решения Палехского городского поселения о бюджете утверждается Советом Палехского городского поселения в форме решения Совета Палехского городского поселения</a:t>
                      </a:r>
                      <a:endParaRPr lang="ru-RU" sz="1400" dirty="0"/>
                    </a:p>
                  </a:txBody>
                  <a:tcPr/>
                </a:tc>
              </a:tr>
            </a:tbl>
          </a:graphicData>
        </a:graphic>
      </p:graphicFrame>
    </p:spTree>
    <p:extLst>
      <p:ext uri="{BB962C8B-B14F-4D97-AF65-F5344CB8AC3E}">
        <p14:creationId xmlns:p14="http://schemas.microsoft.com/office/powerpoint/2010/main" val="2034595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idx="4294967295"/>
          </p:nvPr>
        </p:nvSpPr>
        <p:spPr>
          <a:xfrm>
            <a:off x="0" y="277813"/>
            <a:ext cx="8229600" cy="863600"/>
          </a:xfrm>
        </p:spPr>
        <p:txBody>
          <a:bodyPr>
            <a:noAutofit/>
          </a:bodyPr>
          <a:lstStyle/>
          <a:p>
            <a:pPr marL="0" indent="0" algn="ctr">
              <a:buNone/>
            </a:pPr>
            <a:r>
              <a:rPr lang="ru-RU" sz="2800" b="1" dirty="0">
                <a:effectLst/>
                <a:latin typeface="Snap ITC" pitchFamily="82" charset="0"/>
              </a:rPr>
              <a:t>Этапы прохождения </a:t>
            </a:r>
            <a:br>
              <a:rPr lang="ru-RU" sz="2800" b="1" dirty="0">
                <a:effectLst/>
                <a:latin typeface="Snap ITC" pitchFamily="82" charset="0"/>
              </a:rPr>
            </a:br>
            <a:r>
              <a:rPr lang="ru-RU" sz="2800" b="1" dirty="0">
                <a:effectLst/>
                <a:latin typeface="Snap ITC" pitchFamily="82" charset="0"/>
              </a:rPr>
              <a:t>проекта бюджета</a:t>
            </a:r>
          </a:p>
        </p:txBody>
      </p:sp>
      <p:sp>
        <p:nvSpPr>
          <p:cNvPr id="31764" name="AutoShape 20"/>
          <p:cNvSpPr>
            <a:spLocks noChangeArrowheads="1"/>
          </p:cNvSpPr>
          <p:nvPr/>
        </p:nvSpPr>
        <p:spPr bwMode="auto">
          <a:xfrm>
            <a:off x="539750" y="1700808"/>
            <a:ext cx="8135938" cy="1225550"/>
          </a:xfrm>
          <a:prstGeom prst="horizontalScroll">
            <a:avLst>
              <a:gd name="adj" fmla="val 12500"/>
            </a:avLst>
          </a:prstGeom>
          <a:solidFill>
            <a:schemeClr val="accent1">
              <a:lumMod val="20000"/>
              <a:lumOff val="80000"/>
            </a:schemeClr>
          </a:solidFill>
          <a:ln w="9525">
            <a:solidFill>
              <a:schemeClr val="tx1"/>
            </a:solidFill>
            <a:round/>
            <a:headEnd/>
            <a:tailEnd/>
          </a:ln>
          <a:effectLst/>
        </p:spPr>
        <p:txBody>
          <a:bodyPr wrap="none" anchor="ctr"/>
          <a:lstStyle/>
          <a:p>
            <a:r>
              <a:rPr lang="ru-RU" sz="1800" b="1">
                <a:solidFill>
                  <a:srgbClr val="000066"/>
                </a:solidFill>
              </a:rPr>
              <a:t>Разработка проекта бюджета </a:t>
            </a:r>
          </a:p>
          <a:p>
            <a:r>
              <a:rPr lang="ru-RU" sz="1800" b="1">
                <a:solidFill>
                  <a:srgbClr val="000066"/>
                </a:solidFill>
              </a:rPr>
              <a:t>(осуществляется Финансовым отделом администрации района)</a:t>
            </a:r>
          </a:p>
        </p:txBody>
      </p:sp>
      <p:sp>
        <p:nvSpPr>
          <p:cNvPr id="31765" name="AutoShape 21"/>
          <p:cNvSpPr>
            <a:spLocks noChangeArrowheads="1"/>
          </p:cNvSpPr>
          <p:nvPr/>
        </p:nvSpPr>
        <p:spPr bwMode="auto">
          <a:xfrm>
            <a:off x="611188" y="3429595"/>
            <a:ext cx="8135937" cy="1225550"/>
          </a:xfrm>
          <a:prstGeom prst="horizontalScroll">
            <a:avLst>
              <a:gd name="adj" fmla="val 12500"/>
            </a:avLst>
          </a:prstGeom>
          <a:solidFill>
            <a:schemeClr val="bg2">
              <a:lumMod val="20000"/>
              <a:lumOff val="80000"/>
            </a:schemeClr>
          </a:solidFill>
          <a:ln w="9525">
            <a:solidFill>
              <a:schemeClr val="tx1"/>
            </a:solidFill>
            <a:round/>
            <a:headEnd/>
            <a:tailEnd/>
          </a:ln>
          <a:effectLst/>
        </p:spPr>
        <p:txBody>
          <a:bodyPr wrap="none" anchor="ctr"/>
          <a:lstStyle/>
          <a:p>
            <a:r>
              <a:rPr lang="ru-RU" sz="1800" b="1" dirty="0">
                <a:solidFill>
                  <a:srgbClr val="000066"/>
                </a:solidFill>
              </a:rPr>
              <a:t>Рассмотрение проекта бюджета </a:t>
            </a:r>
          </a:p>
          <a:p>
            <a:r>
              <a:rPr lang="ru-RU" sz="1800" b="1" dirty="0">
                <a:solidFill>
                  <a:srgbClr val="000066"/>
                </a:solidFill>
              </a:rPr>
              <a:t>главой администрации и комиссией по бюджетным проектировкам</a:t>
            </a:r>
          </a:p>
        </p:txBody>
      </p:sp>
      <p:sp>
        <p:nvSpPr>
          <p:cNvPr id="31766" name="AutoShape 22"/>
          <p:cNvSpPr>
            <a:spLocks noChangeArrowheads="1"/>
          </p:cNvSpPr>
          <p:nvPr/>
        </p:nvSpPr>
        <p:spPr bwMode="auto">
          <a:xfrm>
            <a:off x="539750" y="5158383"/>
            <a:ext cx="8135938" cy="1225550"/>
          </a:xfrm>
          <a:prstGeom prst="horizontalScroll">
            <a:avLst>
              <a:gd name="adj" fmla="val 12500"/>
            </a:avLst>
          </a:prstGeom>
          <a:solidFill>
            <a:schemeClr val="bg2">
              <a:lumMod val="40000"/>
              <a:lumOff val="60000"/>
            </a:schemeClr>
          </a:solidFill>
          <a:ln w="9525">
            <a:solidFill>
              <a:schemeClr val="tx1"/>
            </a:solidFill>
            <a:round/>
            <a:headEnd/>
            <a:tailEnd/>
          </a:ln>
          <a:effectLst/>
        </p:spPr>
        <p:txBody>
          <a:bodyPr wrap="none" anchor="ctr"/>
          <a:lstStyle/>
          <a:p>
            <a:endParaRPr lang="ru-RU" sz="1800" b="1" dirty="0">
              <a:solidFill>
                <a:srgbClr val="000066"/>
              </a:solidFill>
              <a:effectLst>
                <a:outerShdw blurRad="38100" dist="38100" dir="2700000" algn="tl">
                  <a:srgbClr val="000000"/>
                </a:outerShdw>
              </a:effectLst>
            </a:endParaRPr>
          </a:p>
          <a:p>
            <a:r>
              <a:rPr lang="ru-RU" sz="1800" b="1" dirty="0">
                <a:solidFill>
                  <a:srgbClr val="000066"/>
                </a:solidFill>
              </a:rPr>
              <a:t>Утверждение проекта бюджета в форме решения </a:t>
            </a:r>
          </a:p>
          <a:p>
            <a:r>
              <a:rPr lang="ru-RU" sz="1800" b="1" dirty="0">
                <a:solidFill>
                  <a:srgbClr val="000066"/>
                </a:solidFill>
              </a:rPr>
              <a:t>Совета </a:t>
            </a:r>
            <a:r>
              <a:rPr lang="ru-RU" sz="1800" b="1" dirty="0" smtClean="0">
                <a:solidFill>
                  <a:srgbClr val="000066"/>
                </a:solidFill>
              </a:rPr>
              <a:t>Палехского городского поселения</a:t>
            </a:r>
            <a:endParaRPr lang="ru-RU" sz="1800" b="1" dirty="0">
              <a:solidFill>
                <a:srgbClr val="000066"/>
              </a:solidFill>
            </a:endParaRPr>
          </a:p>
          <a:p>
            <a:endParaRPr lang="ru-RU" sz="1800" b="1" dirty="0">
              <a:solidFill>
                <a:srgbClr val="000066"/>
              </a:solidFill>
            </a:endParaRPr>
          </a:p>
        </p:txBody>
      </p:sp>
      <p:sp>
        <p:nvSpPr>
          <p:cNvPr id="31767" name="AutoShape 23"/>
          <p:cNvSpPr>
            <a:spLocks noChangeArrowheads="1"/>
          </p:cNvSpPr>
          <p:nvPr/>
        </p:nvSpPr>
        <p:spPr bwMode="auto">
          <a:xfrm>
            <a:off x="4284663" y="2781895"/>
            <a:ext cx="287337" cy="719138"/>
          </a:xfrm>
          <a:prstGeom prst="downArrow">
            <a:avLst>
              <a:gd name="adj1" fmla="val 50000"/>
              <a:gd name="adj2" fmla="val 62569"/>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sz="1800">
              <a:solidFill>
                <a:srgbClr val="000066"/>
              </a:solidFill>
              <a:latin typeface="Tahoma" pitchFamily="34" charset="0"/>
            </a:endParaRPr>
          </a:p>
        </p:txBody>
      </p:sp>
      <p:sp>
        <p:nvSpPr>
          <p:cNvPr id="31769" name="AutoShape 25"/>
          <p:cNvSpPr>
            <a:spLocks noChangeArrowheads="1"/>
          </p:cNvSpPr>
          <p:nvPr/>
        </p:nvSpPr>
        <p:spPr bwMode="auto">
          <a:xfrm>
            <a:off x="4284663" y="4509095"/>
            <a:ext cx="287337" cy="719138"/>
          </a:xfrm>
          <a:prstGeom prst="downArrow">
            <a:avLst>
              <a:gd name="adj1" fmla="val 50000"/>
              <a:gd name="adj2" fmla="val 62569"/>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8757</TotalTime>
  <Words>3140</Words>
  <Application>Microsoft Office PowerPoint</Application>
  <PresentationFormat>Экран (4:3)</PresentationFormat>
  <Paragraphs>704</Paragraphs>
  <Slides>44</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Воздушный поток</vt:lpstr>
      <vt:lpstr>БЮДЖЕТ  для  ГРАЖДАН   решение  Совета Палехского городского поселения от 19.12.2017 года № 55 «О бюджете  Палехского  городского поселения на 2018 год и на плановый период 2019 и 2020 годов</vt:lpstr>
      <vt:lpstr>Палехское  городское поселение</vt:lpstr>
      <vt:lpstr>Презентация PowerPoint</vt:lpstr>
      <vt:lpstr>Что такое бюджет и бюджетный процесс ?</vt:lpstr>
      <vt:lpstr> На чем основано составление  бюджета Палехского городского поселения       </vt:lpstr>
      <vt:lpstr>  Бюджетный процесс – регламентируемая законодательством Российской Федерации деятельность органов государственной власти, органов  местного самоуправления и иных участников бюджетного процесса по составлению и рассмотрению проектов бюджетов, утверждению и исполнению бюджетов, контролю за их исполнением, осуществлению бюджетного учета, составлению, внешней проверке, рассмотрению и утверждению бюджетной отчетности.  Бюджетные ассигнования – предельные объемы денежных средств, предусмотренных в соответствующем финансовом году для исполнения бюджетных обязательств.    Бюджетные обязательства – расходные обязательства, подлежащие исполнению в соответствующем финансовом году.   Расходные обязательства – обусловленные законом, иным нормативным правовым актом, договором или соглашением обязанности муниципального образования или действующего от его имени казенного учреждения предоставить физическому или юридическому лицу, иному публично-правовому образованию, субъекту международного права средства из бюджета.   Межбюджетные отношения – это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   Межбюджетные трансферты – средства, предоставляемые одним бюджетом бюджетной системы Российской Федерации другому бюджету бюджетной системы Российской Федерации    </vt:lpstr>
      <vt:lpstr>         Публичные нормативные обязательства – это публичные обязательства перед физическим лицом, подлежащие исполнению в денежной форме в установленном соответствующим законом, иным нормативным правовым актом размере или имеющие установленный порядок его индексации, за исключением выплат физическому лицу, предусмотренных статусом государственных (муниципальных) служащих, а также лиц, замещающих государственные должности Российской Федерации, государственные должности субъектов Российской Федерации, муниципальные должности, работников казенных учреждений, военнослужащих, проходящих военную службу по призыву (обладающих статусом военнослужащих, проходящих  военную службу по призыву), лиц, обучающихся (воспитанников) в государственных (муниципальных) образовательных учреждениях.  Субвенции местным бюджетам из бюджета субъекта Российской Федерации – это межбюджетные трансферты, предоставляемые местным бюджетам в целях финансового обеспечения расходных обязательств муниципальных образований, возникающих при выполнении государственных полномочий Российской Федерации, субъектов Российской Федерации, переданных для осуществления органам местного самоуправления в установленном порядке.  Субсидии бюджетам  субъектов Российской Федерации из федерального бюджета – это межбюджетные трансферты, предоставляемые бюджетам субъектов Российской Федерации в целях софинансирования расходных обязательств,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и предметам совместного ведения Российской Федерации и субъектов Российской Федерации, и расходных обязательств по выполнению полномочий органов местного самоуправления по вопросам местного значения.  Текущий финансовый год – год, в котором осуществляется исполнение бюджета, составление и рассмотрение проекта бюджета на очередной финансовый год (очередной финансовый год и плановый период).  Очередной финансовый год – год, следующий за текущим финансовым годом.  Плановый период – два финансовых года, следующие за очередным финансовым годом.   Граждане Палехского городского поселения могут принять участие в общественном обсуждении решения о бюджете Палехского городского поселения на 2018 год и плановый период 2019 и 2020 годов в рамках публичных слушаний путем внесения своих замечаний и предложений.      </vt:lpstr>
      <vt:lpstr>Этапы разработки проекта решения об исполнении бюджета Палехского муниципального района за 2016 год  </vt:lpstr>
      <vt:lpstr>Этапы прохождения  проекта бюджета</vt:lpstr>
      <vt:lpstr>                            Основные направления налоговой политики     </vt:lpstr>
      <vt:lpstr>Основные параметры прогноза  социально-экономического развития Палехского городского поселения , положенные в основу формирования бюджета муниципального района на 2018 год и на плановый период 2019 -2020 годов   </vt:lpstr>
      <vt:lpstr>Из каких видов поступлений формируется доходная часть  бюджета городского поселения                                </vt:lpstr>
      <vt:lpstr>Основные характеристики бюджета Палехского городского поселения на 2016 - 2020 годах   (тыс. руб.)    </vt:lpstr>
      <vt:lpstr>                       Доходы бюджета Палехского Городского поселения  Доходная часть бюджета Палехского городского поселения на 2018 год и на плановый период 2019 и 2020 годов определена исходя из действующего налогового и бюджетного законодательства Российской Федерации, Ивановской области, муниципальных правовых актов органов местного самоуправления Палехского городского поселения с учетом изменений, вступающих в силу с очередного финансового года.  Объем доходов бюджета Палехского городского поселения на 2018 год прогнозируется в общей сумме 30359,8 тыс. рублей. Налоговые и неналоговые доходы составляют 22492,2 тыс. рублей, безвозмездные поступления из областного бюджета в виде дотации на выравнивание бюджетной обеспеченности, субсидий, субвенций и прочих межбюджетных трансфертов  - 7867,6 тыс. рублей.</vt:lpstr>
      <vt:lpstr>Презентация PowerPoint</vt:lpstr>
      <vt:lpstr>Налоговые и неналоговые доходы бюджета муниципального района в 2016-2020 годах                                                                                    тыс. руб.</vt:lpstr>
      <vt:lpstr>Презентация PowerPoint</vt:lpstr>
      <vt:lpstr>Презентация PowerPoint</vt:lpstr>
      <vt:lpstr>Динамика безвозмездных поступлений в 2016 -2020 годах</vt:lpstr>
      <vt:lpstr>Структура налоговых  доходов Палехского городского поселения в 2016-2020 годах</vt:lpstr>
      <vt:lpstr>Структура неналоговых доходов бюджета Палехского городского поселения в 2016-2020 годах</vt:lpstr>
      <vt:lpstr>Структура безвозмездных поступлений Палехского городского поселения в 2016-2020 годах</vt:lpstr>
      <vt:lpstr>Расходы бюджета муниципального района по разделам и подразделам   классификации расходов в 2014-2019 годах в тысячах рублей</vt:lpstr>
      <vt:lpstr>Презентация PowerPoint</vt:lpstr>
      <vt:lpstr>Презентация PowerPoint</vt:lpstr>
      <vt:lpstr>Структура расходов бюджета Палехского  городского поселения по разделам в 2018-2020 годах </vt:lpstr>
      <vt:lpstr>Муниципальные программы Палехского городского поселения в 2018-2020 годах</vt:lpstr>
      <vt:lpstr>Расходы бюджета Палехского городского поселения в 2018-2020 годах по программным направлениям</vt:lpstr>
      <vt:lpstr>Распределение расходов бюджета Палехского городского поселения по программным направлениям 2018-2020 годов</vt:lpstr>
      <vt:lpstr>Муниципальная программа Палехского городского поселения « Развитие культуры Палехского городского поселения»</vt:lpstr>
      <vt:lpstr>Муниципальная программа городского поселения «Развитие физической культуры и спорта, повышение эффективности реализации молодежной политики в Палехском городском  поселении</vt:lpstr>
      <vt:lpstr>Муниципальная программа  городского поселения «Обеспечение доступным и комфортным жильем, объектами инженерной инфраструктуры и услугами жилищно- коммунального хозяйства населения Палехского городского поселения»</vt:lpstr>
      <vt:lpstr>Муниципальная программа городского поселения «Социальная поддержка граждан Палехского городского поселения</vt:lpstr>
      <vt:lpstr>Муниципальная программа «Повышение безопасности дорожного  движения в Палехском городском поселении</vt:lpstr>
      <vt:lpstr>Муниципальная программа « Профилактика правонарушений в Палехском городском поселении»</vt:lpstr>
      <vt:lpstr>Муниципальная программа «Энергосбережение и повышение энергетической эффективности в Палехском городском поселении»</vt:lpstr>
      <vt:lpstr>Муниципальная программа «Гражданская оборона, защита населения от чрезвычайных ситуаций природного и техногенного характера, противодействие терроризму и экстремизму в Палехском городском поселении</vt:lpstr>
      <vt:lpstr>Муниципальная программа «Развитие транспортной системы Палехского городского поселения»</vt:lpstr>
      <vt:lpstr>Муниципальная программа «Благоустройство территории Палехского городского поселения»</vt:lpstr>
      <vt:lpstr>Муниципальная программа «Формирование современной городской среды на территории Палехского  городского поселения»</vt:lpstr>
      <vt:lpstr>Презентация PowerPoint</vt:lpstr>
      <vt:lpstr>Презентация PowerPoint</vt:lpstr>
      <vt:lpstr>Презентация PowerPoint</vt:lpstr>
      <vt:lpstr>Презентация PowerPoint</vt:lpstr>
    </vt:vector>
  </TitlesOfParts>
  <Company>MoBIL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Admin</dc:creator>
  <cp:lastModifiedBy>INWIN</cp:lastModifiedBy>
  <cp:revision>666</cp:revision>
  <cp:lastPrinted>2017-04-04T06:49:54Z</cp:lastPrinted>
  <dcterms:created xsi:type="dcterms:W3CDTF">2013-12-05T10:43:08Z</dcterms:created>
  <dcterms:modified xsi:type="dcterms:W3CDTF">2018-02-08T06:53:42Z</dcterms:modified>
</cp:coreProperties>
</file>